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56"/>
  </p:notesMasterIdLst>
  <p:sldIdLst>
    <p:sldId id="258" r:id="rId2"/>
    <p:sldId id="259" r:id="rId3"/>
    <p:sldId id="260" r:id="rId4"/>
    <p:sldId id="261" r:id="rId5"/>
    <p:sldId id="300" r:id="rId6"/>
    <p:sldId id="316" r:id="rId7"/>
    <p:sldId id="262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91" r:id="rId16"/>
    <p:sldId id="271" r:id="rId17"/>
    <p:sldId id="272" r:id="rId18"/>
    <p:sldId id="273" r:id="rId19"/>
    <p:sldId id="278" r:id="rId20"/>
    <p:sldId id="292" r:id="rId21"/>
    <p:sldId id="301" r:id="rId22"/>
    <p:sldId id="320" r:id="rId23"/>
    <p:sldId id="295" r:id="rId24"/>
    <p:sldId id="279" r:id="rId25"/>
    <p:sldId id="280" r:id="rId26"/>
    <p:sldId id="281" r:id="rId27"/>
    <p:sldId id="302" r:id="rId28"/>
    <p:sldId id="303" r:id="rId29"/>
    <p:sldId id="304" r:id="rId30"/>
    <p:sldId id="317" r:id="rId31"/>
    <p:sldId id="318" r:id="rId32"/>
    <p:sldId id="319" r:id="rId33"/>
    <p:sldId id="305" r:id="rId34"/>
    <p:sldId id="306" r:id="rId35"/>
    <p:sldId id="307" r:id="rId36"/>
    <p:sldId id="308" r:id="rId37"/>
    <p:sldId id="309" r:id="rId38"/>
    <p:sldId id="310" r:id="rId39"/>
    <p:sldId id="311" r:id="rId40"/>
    <p:sldId id="312" r:id="rId41"/>
    <p:sldId id="314" r:id="rId42"/>
    <p:sldId id="282" r:id="rId43"/>
    <p:sldId id="283" r:id="rId44"/>
    <p:sldId id="284" r:id="rId45"/>
    <p:sldId id="293" r:id="rId46"/>
    <p:sldId id="285" r:id="rId47"/>
    <p:sldId id="286" r:id="rId48"/>
    <p:sldId id="299" r:id="rId49"/>
    <p:sldId id="287" r:id="rId50"/>
    <p:sldId id="297" r:id="rId51"/>
    <p:sldId id="315" r:id="rId52"/>
    <p:sldId id="288" r:id="rId53"/>
    <p:sldId id="289" r:id="rId54"/>
    <p:sldId id="290" r:id="rId5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56" autoAdjust="0"/>
    <p:restoredTop sz="94660"/>
  </p:normalViewPr>
  <p:slideViewPr>
    <p:cSldViewPr>
      <p:cViewPr>
        <p:scale>
          <a:sx n="66" d="100"/>
          <a:sy n="66" d="100"/>
        </p:scale>
        <p:origin x="-1278" y="-28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E9D448-0590-4949-815A-626CF08257EE}" type="datetimeFigureOut">
              <a:rPr lang="en-US" smtClean="0"/>
              <a:pPr/>
              <a:t>8/24/2012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FEB390-337A-4507-9E53-671AA91D8A6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3350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8E6E20-5ABD-478D-98D6-791B8DA97FE6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2621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8E6E20-5ABD-478D-98D6-791B8DA97FE6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5759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8E6E20-5ABD-478D-98D6-791B8DA97FE6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791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6DFBB0-6CFE-4671-B8BE-710BB15F3BC9}" type="datetime1">
              <a:rPr lang="en-US" smtClean="0"/>
              <a:pPr/>
              <a:t>8/24/2012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89079-D6D7-44A4-B5B0-47464FBB368D}" type="datetime1">
              <a:rPr lang="en-US" smtClean="0"/>
              <a:pPr/>
              <a:t>8/24/2012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45830-5C3B-4731-9AD7-690DE8DAA5F5}" type="datetime1">
              <a:rPr lang="en-US" smtClean="0"/>
              <a:pPr/>
              <a:t>8/24/2012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FAF04-EF5F-412C-8623-0998346429B6}" type="datetime1">
              <a:rPr lang="en-US" smtClean="0"/>
              <a:pPr/>
              <a:t>8/24/2012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40072-8B3B-4F12-B317-92BB15729FC4}" type="datetime1">
              <a:rPr lang="en-US" smtClean="0"/>
              <a:pPr/>
              <a:t>8/24/2012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E0532-A6E2-4967-8AE8-C69DC3F02652}" type="datetime1">
              <a:rPr lang="en-US" smtClean="0"/>
              <a:pPr/>
              <a:t>8/24/2012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7E3711-C364-4C73-B4A8-72C0A11B9444}" type="datetime1">
              <a:rPr lang="en-US" smtClean="0"/>
              <a:pPr/>
              <a:t>8/24/2012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0E849C-AF3E-48A7-8729-C724250D5BB4}" type="datetime1">
              <a:rPr lang="en-US" smtClean="0"/>
              <a:pPr/>
              <a:t>8/24/2012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0E6CAB-84E4-4011-B107-EDB46785E0BF}" type="datetime1">
              <a:rPr lang="en-US" smtClean="0"/>
              <a:pPr/>
              <a:t>8/24/2012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654D8-ED84-4FD2-9681-B79DDB18AEE7}" type="datetime1">
              <a:rPr lang="en-US" smtClean="0"/>
              <a:pPr/>
              <a:t>8/24/2012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D0D88-E502-4C93-8C04-BB3D21395536}" type="datetime1">
              <a:rPr lang="en-US" smtClean="0"/>
              <a:pPr/>
              <a:t>8/24/2012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A4F60FB3-6432-4A26-85B7-EC33EA63D569}" type="datetime1">
              <a:rPr lang="en-US" smtClean="0"/>
              <a:pPr/>
              <a:t>8/24/2012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r>
              <a:rPr lang="en-US" smtClean="0"/>
              <a:t>OOPMS Team</a:t>
            </a:r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hdr="0" dt="0"/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://en.wikipedia.org/wiki/File:Waterfall_model.svg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://en.wikipedia.org/wiki/Yahoo!" TargetMode="External"/><Relationship Id="rId3" Type="http://schemas.openxmlformats.org/officeDocument/2006/relationships/hyperlink" Target="http://en.wikipedia.org/wiki/AOL" TargetMode="External"/><Relationship Id="rId7" Type="http://schemas.openxmlformats.org/officeDocument/2006/relationships/hyperlink" Target="http://en.wikipedia.org/wiki/Netvibes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en.wikipedia.org/wiki/MSN" TargetMode="External"/><Relationship Id="rId5" Type="http://schemas.openxmlformats.org/officeDocument/2006/relationships/hyperlink" Target="http://en.wikipedia.org/wiki/IGoogle" TargetMode="External"/><Relationship Id="rId4" Type="http://schemas.openxmlformats.org/officeDocument/2006/relationships/hyperlink" Target="http://en.wikipedia.org/wiki/Excite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jpeg"/><Relationship Id="rId4" Type="http://schemas.openxmlformats.org/officeDocument/2006/relationships/image" Target="../media/image36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jpe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gif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jpeg"/><Relationship Id="rId4" Type="http://schemas.openxmlformats.org/officeDocument/2006/relationships/image" Target="../media/image45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://advice.cio.com/remi/two_reasons_why_it_projects_continue_to_fail" TargetMode="Externa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hyperlink" Target="file:///E:\Document\5.%20University\Capstone\Old\form_QLSV_SE04.xls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5791200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91200"/>
            <a:ext cx="9144000" cy="10668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8100" y="3856672"/>
            <a:ext cx="905509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OPEN-ONES PROJECT 			MANAGEMENT SYSTEM</a:t>
            </a:r>
            <a:endParaRPr lang="en-US" sz="5400" dirty="0">
              <a:solidFill>
                <a:srgbClr val="FFC000"/>
              </a:solidFill>
              <a:latin typeface="Adobe Caslon Pro Bold" pitchFamily="18" charset="0"/>
              <a:ea typeface="Adobe Fan Heiti Std B" pitchFamily="34" charset="-128"/>
            </a:endParaRPr>
          </a:p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762500" y="229591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5">
                    <a:lumMod val="40000"/>
                    <a:lumOff val="60000"/>
                  </a:schemeClr>
                </a:solidFill>
              </a:rPr>
              <a:t>INSTRUCTOR.</a:t>
            </a:r>
            <a:endParaRPr lang="en-US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940300" y="598923"/>
            <a:ext cx="312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LÊ NGỌC THẠCH (MR)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762500" y="1202413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5">
                    <a:lumMod val="40000"/>
                    <a:lumOff val="60000"/>
                  </a:schemeClr>
                </a:solidFill>
              </a:rPr>
              <a:t>TEAM MEMBERS.</a:t>
            </a:r>
            <a:endParaRPr lang="en-US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940300" y="1600200"/>
            <a:ext cx="350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NGÔ ĐỨC DUY 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940300" y="1933496"/>
            <a:ext cx="373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MẠNH HOÀNG TRƯƠNG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940300" y="2331422"/>
            <a:ext cx="4152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PHẠM NGUYỄN TRƯỜNG GIANG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940300" y="2722264"/>
            <a:ext cx="297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TÔ CÔNG THANH HẢI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17" name="Picture 7" descr="C:\Users\iLucas\Desktop\logo_fpt_university_doc copy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" y="5600700"/>
            <a:ext cx="1867812" cy="1447800"/>
          </a:xfrm>
          <a:prstGeom prst="rect">
            <a:avLst/>
          </a:prstGeom>
          <a:noFill/>
          <a:effectLst>
            <a:outerShdw blurRad="50800" dist="38100" dir="2700000" algn="tl" rotWithShape="0">
              <a:schemeClr val="bg2">
                <a:lumMod val="50000"/>
                <a:alpha val="4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Users\DuyNgo\Desktop\2137737248_e9f3e429d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403" y="229591"/>
            <a:ext cx="3197126" cy="3197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37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01600" y="685800"/>
            <a:ext cx="6934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Application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181600" y="4191000"/>
            <a:ext cx="33009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chemeClr val="accent6">
                    <a:lumMod val="50000"/>
                  </a:schemeClr>
                </a:solidFill>
              </a:rPr>
              <a:t>Web-based APPLICATION</a:t>
            </a:r>
            <a:endParaRPr lang="en-US" sz="20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200" y="6172200"/>
            <a:ext cx="29753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chemeClr val="accent6">
                    <a:lumMod val="50000"/>
                  </a:schemeClr>
                </a:solidFill>
              </a:rPr>
              <a:t>Android APPLICATION</a:t>
            </a:r>
            <a:endParaRPr lang="en-US" sz="20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7" name="Picture 6" descr="C:\Users\DuyNgo\Desktop\ScreenHunter_02 Aug. 11 09.17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2566" y="1784651"/>
            <a:ext cx="5580380" cy="19380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0" name="Picture 2" descr="C:\Users\DuyNgo\Desktop\Capstone\SVNTrunk\Document\Design\Android\Dashboar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396" y="2209800"/>
            <a:ext cx="3016394" cy="3514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469285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6200" y="152400"/>
            <a:ext cx="838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SOFTWARE PROJECT PLAN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524000" y="2039938"/>
            <a:ext cx="44196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/>
            <a:r>
              <a:rPr lang="en-US" sz="2800" dirty="0" smtClean="0">
                <a:solidFill>
                  <a:srgbClr val="000000"/>
                </a:solidFill>
                <a:latin typeface="Times New Roman" pitchFamily="18" charset="0"/>
              </a:rPr>
              <a:t>SYSTEM OVERVIEW</a:t>
            </a:r>
            <a:endParaRPr lang="en-US" sz="28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1524000" y="2965689"/>
            <a:ext cx="480060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0" hangingPunct="0"/>
            <a:r>
              <a:rPr lang="en-US" sz="2800" dirty="0" smtClean="0">
                <a:solidFill>
                  <a:srgbClr val="000000"/>
                </a:solidFill>
                <a:latin typeface="Times New Roman" pitchFamily="18" charset="0"/>
              </a:rPr>
              <a:t>PROCESS MODEL </a:t>
            </a:r>
            <a:endParaRPr lang="en-US" sz="28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524000" y="3886200"/>
            <a:ext cx="487680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0" hangingPunct="0"/>
            <a:r>
              <a:rPr lang="en-US" sz="2800" dirty="0" smtClean="0">
                <a:solidFill>
                  <a:srgbClr val="000000"/>
                </a:solidFill>
                <a:latin typeface="Times New Roman" pitchFamily="18" charset="0"/>
              </a:rPr>
              <a:t>TOOLS AND TECHNIQUES</a:t>
            </a:r>
            <a:endParaRPr lang="en-US" sz="28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524000" y="4953000"/>
            <a:ext cx="44196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/>
            <a:r>
              <a:rPr lang="en-US" sz="2800" dirty="0" smtClean="0">
                <a:solidFill>
                  <a:srgbClr val="000000"/>
                </a:solidFill>
                <a:latin typeface="Times New Roman" pitchFamily="18" charset="0"/>
              </a:rPr>
              <a:t>PROJECT PLAN</a:t>
            </a:r>
            <a:endParaRPr lang="en-US" sz="28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grpSp>
        <p:nvGrpSpPr>
          <p:cNvPr id="10" name="Group 9"/>
          <p:cNvGrpSpPr>
            <a:grpSpLocks/>
          </p:cNvGrpSpPr>
          <p:nvPr/>
        </p:nvGrpSpPr>
        <p:grpSpPr bwMode="auto">
          <a:xfrm>
            <a:off x="1143000" y="2362200"/>
            <a:ext cx="5867400" cy="533400"/>
            <a:chOff x="1104" y="1488"/>
            <a:chExt cx="3696" cy="336"/>
          </a:xfrm>
        </p:grpSpPr>
        <p:grpSp>
          <p:nvGrpSpPr>
            <p:cNvPr id="11" name="Group 10"/>
            <p:cNvGrpSpPr>
              <a:grpSpLocks/>
            </p:cNvGrpSpPr>
            <p:nvPr/>
          </p:nvGrpSpPr>
          <p:grpSpPr bwMode="auto">
            <a:xfrm>
              <a:off x="1247" y="1622"/>
              <a:ext cx="3553" cy="68"/>
              <a:chOff x="528" y="1824"/>
              <a:chExt cx="4512" cy="71"/>
            </a:xfrm>
          </p:grpSpPr>
          <p:sp>
            <p:nvSpPr>
              <p:cNvPr id="27" name="Rectangle 11"/>
              <p:cNvSpPr>
                <a:spLocks noChangeArrowheads="1"/>
              </p:cNvSpPr>
              <p:nvPr/>
            </p:nvSpPr>
            <p:spPr bwMode="gray">
              <a:xfrm>
                <a:off x="528" y="1844"/>
                <a:ext cx="4512" cy="31"/>
              </a:xfrm>
              <a:prstGeom prst="rect">
                <a:avLst/>
              </a:prstGeom>
              <a:gradFill rotWithShape="0">
                <a:gsLst>
                  <a:gs pos="0">
                    <a:srgbClr val="009999"/>
                  </a:gs>
                  <a:gs pos="100000">
                    <a:srgbClr val="009999">
                      <a:gamma/>
                      <a:shade val="46275"/>
                      <a:invGamma/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" name="Rectangle 12"/>
              <p:cNvSpPr>
                <a:spLocks noChangeArrowheads="1"/>
              </p:cNvSpPr>
              <p:nvPr/>
            </p:nvSpPr>
            <p:spPr bwMode="gray">
              <a:xfrm>
                <a:off x="528" y="1885"/>
                <a:ext cx="4512" cy="10"/>
              </a:xfrm>
              <a:prstGeom prst="rect">
                <a:avLst/>
              </a:prstGeom>
              <a:gradFill rotWithShape="0">
                <a:gsLst>
                  <a:gs pos="0">
                    <a:srgbClr val="009999"/>
                  </a:gs>
                  <a:gs pos="100000">
                    <a:srgbClr val="009999">
                      <a:gamma/>
                      <a:shade val="46275"/>
                      <a:invGamma/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9" name="Rectangle 13"/>
              <p:cNvSpPr>
                <a:spLocks noChangeArrowheads="1"/>
              </p:cNvSpPr>
              <p:nvPr/>
            </p:nvSpPr>
            <p:spPr bwMode="gray">
              <a:xfrm>
                <a:off x="528" y="1824"/>
                <a:ext cx="4512" cy="10"/>
              </a:xfrm>
              <a:prstGeom prst="rect">
                <a:avLst/>
              </a:prstGeom>
              <a:gradFill rotWithShape="0">
                <a:gsLst>
                  <a:gs pos="0">
                    <a:srgbClr val="009999"/>
                  </a:gs>
                  <a:gs pos="100000">
                    <a:srgbClr val="009999">
                      <a:gamma/>
                      <a:shade val="46275"/>
                      <a:invGamma/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2" name="Group 14"/>
            <p:cNvGrpSpPr>
              <a:grpSpLocks/>
            </p:cNvGrpSpPr>
            <p:nvPr/>
          </p:nvGrpSpPr>
          <p:grpSpPr bwMode="auto">
            <a:xfrm>
              <a:off x="1104" y="1488"/>
              <a:ext cx="336" cy="336"/>
              <a:chOff x="288" y="1632"/>
              <a:chExt cx="2112" cy="2448"/>
            </a:xfrm>
          </p:grpSpPr>
          <p:sp>
            <p:nvSpPr>
              <p:cNvPr id="13" name="Rectangle 15"/>
              <p:cNvSpPr>
                <a:spLocks noChangeArrowheads="1"/>
              </p:cNvSpPr>
              <p:nvPr/>
            </p:nvSpPr>
            <p:spPr bwMode="gray">
              <a:xfrm rot="2686397">
                <a:off x="1252" y="2085"/>
                <a:ext cx="128" cy="1542"/>
              </a:xfrm>
              <a:prstGeom prst="rect">
                <a:avLst/>
              </a:prstGeom>
              <a:gradFill rotWithShape="1">
                <a:gsLst>
                  <a:gs pos="0">
                    <a:srgbClr val="38BAC8">
                      <a:gamma/>
                      <a:shade val="46275"/>
                      <a:invGamma/>
                    </a:srgbClr>
                  </a:gs>
                  <a:gs pos="50000">
                    <a:srgbClr val="38BAC8"/>
                  </a:gs>
                  <a:gs pos="100000">
                    <a:srgbClr val="38BAC8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Rectangle 16"/>
              <p:cNvSpPr>
                <a:spLocks noChangeArrowheads="1"/>
              </p:cNvSpPr>
              <p:nvPr/>
            </p:nvSpPr>
            <p:spPr bwMode="gray">
              <a:xfrm rot="2686397">
                <a:off x="1515" y="2386"/>
                <a:ext cx="128" cy="1542"/>
              </a:xfrm>
              <a:prstGeom prst="rect">
                <a:avLst/>
              </a:prstGeom>
              <a:gradFill rotWithShape="1">
                <a:gsLst>
                  <a:gs pos="0">
                    <a:srgbClr val="38BAC8">
                      <a:gamma/>
                      <a:shade val="46275"/>
                      <a:invGamma/>
                    </a:srgbClr>
                  </a:gs>
                  <a:gs pos="50000">
                    <a:srgbClr val="38BAC8"/>
                  </a:gs>
                  <a:gs pos="100000">
                    <a:srgbClr val="38BAC8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" name="Rectangle 17"/>
              <p:cNvSpPr>
                <a:spLocks noChangeArrowheads="1"/>
              </p:cNvSpPr>
              <p:nvPr/>
            </p:nvSpPr>
            <p:spPr bwMode="gray">
              <a:xfrm rot="2686397">
                <a:off x="986" y="1780"/>
                <a:ext cx="128" cy="1542"/>
              </a:xfrm>
              <a:prstGeom prst="rect">
                <a:avLst/>
              </a:prstGeom>
              <a:gradFill rotWithShape="1">
                <a:gsLst>
                  <a:gs pos="0">
                    <a:srgbClr val="38BAC8">
                      <a:gamma/>
                      <a:shade val="46275"/>
                      <a:invGamma/>
                    </a:srgbClr>
                  </a:gs>
                  <a:gs pos="50000">
                    <a:srgbClr val="38BAC8"/>
                  </a:gs>
                  <a:gs pos="100000">
                    <a:srgbClr val="38BAC8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" name="Rectangle 18"/>
              <p:cNvSpPr>
                <a:spLocks noChangeArrowheads="1"/>
              </p:cNvSpPr>
              <p:nvPr/>
            </p:nvSpPr>
            <p:spPr bwMode="gray">
              <a:xfrm rot="2686397">
                <a:off x="288" y="3237"/>
                <a:ext cx="1327" cy="149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" name="Rectangle 19"/>
              <p:cNvSpPr>
                <a:spLocks noChangeArrowheads="1"/>
              </p:cNvSpPr>
              <p:nvPr/>
            </p:nvSpPr>
            <p:spPr bwMode="gray">
              <a:xfrm rot="2686397">
                <a:off x="551" y="2936"/>
                <a:ext cx="1327" cy="145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" name="Rectangle 20"/>
              <p:cNvSpPr>
                <a:spLocks noChangeArrowheads="1"/>
              </p:cNvSpPr>
              <p:nvPr/>
            </p:nvSpPr>
            <p:spPr bwMode="gray">
              <a:xfrm rot="2686397">
                <a:off x="810" y="2627"/>
                <a:ext cx="1327" cy="149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" name="Rectangle 21"/>
              <p:cNvSpPr>
                <a:spLocks noChangeArrowheads="1"/>
              </p:cNvSpPr>
              <p:nvPr/>
            </p:nvSpPr>
            <p:spPr bwMode="gray">
              <a:xfrm rot="2686397">
                <a:off x="1073" y="2322"/>
                <a:ext cx="1327" cy="145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" name="Rectangle 22"/>
              <p:cNvSpPr>
                <a:spLocks noChangeArrowheads="1"/>
              </p:cNvSpPr>
              <p:nvPr/>
            </p:nvSpPr>
            <p:spPr bwMode="gray">
              <a:xfrm rot="2686397">
                <a:off x="1646" y="2539"/>
                <a:ext cx="128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" name="Rectangle 23"/>
              <p:cNvSpPr>
                <a:spLocks noChangeArrowheads="1"/>
              </p:cNvSpPr>
              <p:nvPr/>
            </p:nvSpPr>
            <p:spPr bwMode="gray">
              <a:xfrm rot="2686397">
                <a:off x="1387" y="2234"/>
                <a:ext cx="125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Rectangle 24"/>
              <p:cNvSpPr>
                <a:spLocks noChangeArrowheads="1"/>
              </p:cNvSpPr>
              <p:nvPr/>
            </p:nvSpPr>
            <p:spPr bwMode="gray">
              <a:xfrm rot="2686397">
                <a:off x="858" y="1632"/>
                <a:ext cx="125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Rectangle 25"/>
              <p:cNvSpPr>
                <a:spLocks noChangeArrowheads="1"/>
              </p:cNvSpPr>
              <p:nvPr/>
            </p:nvSpPr>
            <p:spPr bwMode="gray">
              <a:xfrm rot="2686397">
                <a:off x="1121" y="1933"/>
                <a:ext cx="128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Rectangle 26"/>
              <p:cNvSpPr>
                <a:spLocks noChangeArrowheads="1"/>
              </p:cNvSpPr>
              <p:nvPr/>
            </p:nvSpPr>
            <p:spPr bwMode="gray">
              <a:xfrm rot="2686397">
                <a:off x="419" y="3085"/>
                <a:ext cx="1328" cy="148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Rectangle 27"/>
              <p:cNvSpPr>
                <a:spLocks noChangeArrowheads="1"/>
              </p:cNvSpPr>
              <p:nvPr/>
            </p:nvSpPr>
            <p:spPr bwMode="gray">
              <a:xfrm rot="2686397">
                <a:off x="679" y="2780"/>
                <a:ext cx="1327" cy="148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" name="Rectangle 28"/>
              <p:cNvSpPr>
                <a:spLocks noChangeArrowheads="1"/>
              </p:cNvSpPr>
              <p:nvPr/>
            </p:nvSpPr>
            <p:spPr bwMode="gray">
              <a:xfrm rot="2686397">
                <a:off x="941" y="2471"/>
                <a:ext cx="1328" cy="148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30" name="Group 29"/>
          <p:cNvGrpSpPr>
            <a:grpSpLocks/>
          </p:cNvGrpSpPr>
          <p:nvPr/>
        </p:nvGrpSpPr>
        <p:grpSpPr bwMode="auto">
          <a:xfrm>
            <a:off x="1143000" y="3276600"/>
            <a:ext cx="5867400" cy="533400"/>
            <a:chOff x="960" y="1536"/>
            <a:chExt cx="3696" cy="336"/>
          </a:xfrm>
        </p:grpSpPr>
        <p:grpSp>
          <p:nvGrpSpPr>
            <p:cNvPr id="31" name="Group 30"/>
            <p:cNvGrpSpPr>
              <a:grpSpLocks/>
            </p:cNvGrpSpPr>
            <p:nvPr/>
          </p:nvGrpSpPr>
          <p:grpSpPr bwMode="auto">
            <a:xfrm>
              <a:off x="1103" y="1670"/>
              <a:ext cx="3553" cy="68"/>
              <a:chOff x="528" y="1824"/>
              <a:chExt cx="4512" cy="71"/>
            </a:xfrm>
          </p:grpSpPr>
          <p:sp>
            <p:nvSpPr>
              <p:cNvPr id="47" name="Rectangle 31"/>
              <p:cNvSpPr>
                <a:spLocks noChangeArrowheads="1"/>
              </p:cNvSpPr>
              <p:nvPr/>
            </p:nvSpPr>
            <p:spPr bwMode="gray">
              <a:xfrm>
                <a:off x="528" y="1844"/>
                <a:ext cx="4512" cy="31"/>
              </a:xfrm>
              <a:prstGeom prst="rect">
                <a:avLst/>
              </a:prstGeom>
              <a:gradFill rotWithShape="0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8" name="Rectangle 32"/>
              <p:cNvSpPr>
                <a:spLocks noChangeArrowheads="1"/>
              </p:cNvSpPr>
              <p:nvPr/>
            </p:nvSpPr>
            <p:spPr bwMode="gray">
              <a:xfrm>
                <a:off x="528" y="1885"/>
                <a:ext cx="4512" cy="10"/>
              </a:xfrm>
              <a:prstGeom prst="rect">
                <a:avLst/>
              </a:prstGeom>
              <a:gradFill rotWithShape="0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9" name="Rectangle 33"/>
              <p:cNvSpPr>
                <a:spLocks noChangeArrowheads="1"/>
              </p:cNvSpPr>
              <p:nvPr/>
            </p:nvSpPr>
            <p:spPr bwMode="gray">
              <a:xfrm>
                <a:off x="528" y="1824"/>
                <a:ext cx="4512" cy="10"/>
              </a:xfrm>
              <a:prstGeom prst="rect">
                <a:avLst/>
              </a:prstGeom>
              <a:gradFill rotWithShape="0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2" name="Group 34"/>
            <p:cNvGrpSpPr>
              <a:grpSpLocks/>
            </p:cNvGrpSpPr>
            <p:nvPr/>
          </p:nvGrpSpPr>
          <p:grpSpPr bwMode="auto">
            <a:xfrm>
              <a:off x="960" y="1536"/>
              <a:ext cx="336" cy="336"/>
              <a:chOff x="288" y="1632"/>
              <a:chExt cx="2112" cy="2448"/>
            </a:xfrm>
          </p:grpSpPr>
          <p:sp>
            <p:nvSpPr>
              <p:cNvPr id="33" name="Rectangle 35"/>
              <p:cNvSpPr>
                <a:spLocks noChangeArrowheads="1"/>
              </p:cNvSpPr>
              <p:nvPr/>
            </p:nvSpPr>
            <p:spPr bwMode="gray">
              <a:xfrm rot="2686397">
                <a:off x="1252" y="2085"/>
                <a:ext cx="128" cy="1542"/>
              </a:xfrm>
              <a:prstGeom prst="rect">
                <a:avLst/>
              </a:prstGeom>
              <a:gradFill rotWithShape="1">
                <a:gsLst>
                  <a:gs pos="0">
                    <a:srgbClr val="38BAC8">
                      <a:gamma/>
                      <a:shade val="46275"/>
                      <a:invGamma/>
                    </a:srgbClr>
                  </a:gs>
                  <a:gs pos="50000">
                    <a:srgbClr val="38BAC8"/>
                  </a:gs>
                  <a:gs pos="100000">
                    <a:srgbClr val="38BAC8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" name="Rectangle 36"/>
              <p:cNvSpPr>
                <a:spLocks noChangeArrowheads="1"/>
              </p:cNvSpPr>
              <p:nvPr/>
            </p:nvSpPr>
            <p:spPr bwMode="gray">
              <a:xfrm rot="2686397">
                <a:off x="1515" y="2386"/>
                <a:ext cx="128" cy="1542"/>
              </a:xfrm>
              <a:prstGeom prst="rect">
                <a:avLst/>
              </a:prstGeom>
              <a:gradFill rotWithShape="1">
                <a:gsLst>
                  <a:gs pos="0">
                    <a:srgbClr val="38BAC8">
                      <a:gamma/>
                      <a:shade val="46275"/>
                      <a:invGamma/>
                    </a:srgbClr>
                  </a:gs>
                  <a:gs pos="50000">
                    <a:srgbClr val="38BAC8"/>
                  </a:gs>
                  <a:gs pos="100000">
                    <a:srgbClr val="38BAC8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" name="Rectangle 37"/>
              <p:cNvSpPr>
                <a:spLocks noChangeArrowheads="1"/>
              </p:cNvSpPr>
              <p:nvPr/>
            </p:nvSpPr>
            <p:spPr bwMode="gray">
              <a:xfrm rot="2686397">
                <a:off x="986" y="1780"/>
                <a:ext cx="128" cy="1542"/>
              </a:xfrm>
              <a:prstGeom prst="rect">
                <a:avLst/>
              </a:prstGeom>
              <a:gradFill rotWithShape="1">
                <a:gsLst>
                  <a:gs pos="0">
                    <a:srgbClr val="38BAC8">
                      <a:gamma/>
                      <a:shade val="46275"/>
                      <a:invGamma/>
                    </a:srgbClr>
                  </a:gs>
                  <a:gs pos="50000">
                    <a:srgbClr val="38BAC8"/>
                  </a:gs>
                  <a:gs pos="100000">
                    <a:srgbClr val="38BAC8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Rectangle 38"/>
              <p:cNvSpPr>
                <a:spLocks noChangeArrowheads="1"/>
              </p:cNvSpPr>
              <p:nvPr/>
            </p:nvSpPr>
            <p:spPr bwMode="gray">
              <a:xfrm rot="2686397">
                <a:off x="288" y="3237"/>
                <a:ext cx="1327" cy="149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Rectangle 39"/>
              <p:cNvSpPr>
                <a:spLocks noChangeArrowheads="1"/>
              </p:cNvSpPr>
              <p:nvPr/>
            </p:nvSpPr>
            <p:spPr bwMode="gray">
              <a:xfrm rot="2686397">
                <a:off x="551" y="2936"/>
                <a:ext cx="1327" cy="145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Rectangle 40"/>
              <p:cNvSpPr>
                <a:spLocks noChangeArrowheads="1"/>
              </p:cNvSpPr>
              <p:nvPr/>
            </p:nvSpPr>
            <p:spPr bwMode="gray">
              <a:xfrm rot="2686397">
                <a:off x="810" y="2627"/>
                <a:ext cx="1327" cy="149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" name="Rectangle 41"/>
              <p:cNvSpPr>
                <a:spLocks noChangeArrowheads="1"/>
              </p:cNvSpPr>
              <p:nvPr/>
            </p:nvSpPr>
            <p:spPr bwMode="gray">
              <a:xfrm rot="2686397">
                <a:off x="1073" y="2322"/>
                <a:ext cx="1327" cy="145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" name="Rectangle 42"/>
              <p:cNvSpPr>
                <a:spLocks noChangeArrowheads="1"/>
              </p:cNvSpPr>
              <p:nvPr/>
            </p:nvSpPr>
            <p:spPr bwMode="gray">
              <a:xfrm rot="2686397">
                <a:off x="1646" y="2539"/>
                <a:ext cx="128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Rectangle 43"/>
              <p:cNvSpPr>
                <a:spLocks noChangeArrowheads="1"/>
              </p:cNvSpPr>
              <p:nvPr/>
            </p:nvSpPr>
            <p:spPr bwMode="gray">
              <a:xfrm rot="2686397">
                <a:off x="1387" y="2234"/>
                <a:ext cx="125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" name="Rectangle 44"/>
              <p:cNvSpPr>
                <a:spLocks noChangeArrowheads="1"/>
              </p:cNvSpPr>
              <p:nvPr/>
            </p:nvSpPr>
            <p:spPr bwMode="gray">
              <a:xfrm rot="2686397">
                <a:off x="858" y="1632"/>
                <a:ext cx="125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Rectangle 45"/>
              <p:cNvSpPr>
                <a:spLocks noChangeArrowheads="1"/>
              </p:cNvSpPr>
              <p:nvPr/>
            </p:nvSpPr>
            <p:spPr bwMode="gray">
              <a:xfrm rot="2686397">
                <a:off x="1121" y="1933"/>
                <a:ext cx="128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Rectangle 46"/>
              <p:cNvSpPr>
                <a:spLocks noChangeArrowheads="1"/>
              </p:cNvSpPr>
              <p:nvPr/>
            </p:nvSpPr>
            <p:spPr bwMode="gray">
              <a:xfrm rot="2686397">
                <a:off x="419" y="3085"/>
                <a:ext cx="1328" cy="148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Rectangle 47"/>
              <p:cNvSpPr>
                <a:spLocks noChangeArrowheads="1"/>
              </p:cNvSpPr>
              <p:nvPr/>
            </p:nvSpPr>
            <p:spPr bwMode="gray">
              <a:xfrm rot="2686397">
                <a:off x="679" y="2780"/>
                <a:ext cx="1327" cy="148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Rectangle 48"/>
              <p:cNvSpPr>
                <a:spLocks noChangeArrowheads="1"/>
              </p:cNvSpPr>
              <p:nvPr/>
            </p:nvSpPr>
            <p:spPr bwMode="gray">
              <a:xfrm rot="2686397">
                <a:off x="941" y="2471"/>
                <a:ext cx="1328" cy="148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50" name="Group 49"/>
          <p:cNvGrpSpPr>
            <a:grpSpLocks/>
          </p:cNvGrpSpPr>
          <p:nvPr/>
        </p:nvGrpSpPr>
        <p:grpSpPr bwMode="auto">
          <a:xfrm>
            <a:off x="1143000" y="5257800"/>
            <a:ext cx="5867400" cy="533400"/>
            <a:chOff x="960" y="1536"/>
            <a:chExt cx="3696" cy="336"/>
          </a:xfrm>
        </p:grpSpPr>
        <p:grpSp>
          <p:nvGrpSpPr>
            <p:cNvPr id="51" name="Group 50"/>
            <p:cNvGrpSpPr>
              <a:grpSpLocks/>
            </p:cNvGrpSpPr>
            <p:nvPr/>
          </p:nvGrpSpPr>
          <p:grpSpPr bwMode="auto">
            <a:xfrm>
              <a:off x="1103" y="1670"/>
              <a:ext cx="3553" cy="68"/>
              <a:chOff x="528" y="1824"/>
              <a:chExt cx="4512" cy="71"/>
            </a:xfrm>
          </p:grpSpPr>
          <p:sp>
            <p:nvSpPr>
              <p:cNvPr id="67" name="Rectangle 51"/>
              <p:cNvSpPr>
                <a:spLocks noChangeArrowheads="1"/>
              </p:cNvSpPr>
              <p:nvPr/>
            </p:nvSpPr>
            <p:spPr bwMode="gray">
              <a:xfrm>
                <a:off x="528" y="1844"/>
                <a:ext cx="4512" cy="31"/>
              </a:xfrm>
              <a:prstGeom prst="rect">
                <a:avLst/>
              </a:prstGeom>
              <a:gradFill rotWithShape="0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8" name="Rectangle 52"/>
              <p:cNvSpPr>
                <a:spLocks noChangeArrowheads="1"/>
              </p:cNvSpPr>
              <p:nvPr/>
            </p:nvSpPr>
            <p:spPr bwMode="gray">
              <a:xfrm>
                <a:off x="528" y="1885"/>
                <a:ext cx="4512" cy="10"/>
              </a:xfrm>
              <a:prstGeom prst="rect">
                <a:avLst/>
              </a:prstGeom>
              <a:gradFill rotWithShape="0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9" name="Rectangle 53"/>
              <p:cNvSpPr>
                <a:spLocks noChangeArrowheads="1"/>
              </p:cNvSpPr>
              <p:nvPr/>
            </p:nvSpPr>
            <p:spPr bwMode="gray">
              <a:xfrm>
                <a:off x="528" y="1824"/>
                <a:ext cx="4512" cy="10"/>
              </a:xfrm>
              <a:prstGeom prst="rect">
                <a:avLst/>
              </a:prstGeom>
              <a:gradFill rotWithShape="0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52" name="Group 54"/>
            <p:cNvGrpSpPr>
              <a:grpSpLocks/>
            </p:cNvGrpSpPr>
            <p:nvPr/>
          </p:nvGrpSpPr>
          <p:grpSpPr bwMode="auto">
            <a:xfrm>
              <a:off x="960" y="1536"/>
              <a:ext cx="336" cy="336"/>
              <a:chOff x="288" y="1632"/>
              <a:chExt cx="2112" cy="2448"/>
            </a:xfrm>
          </p:grpSpPr>
          <p:sp>
            <p:nvSpPr>
              <p:cNvPr id="53" name="Rectangle 55"/>
              <p:cNvSpPr>
                <a:spLocks noChangeArrowheads="1"/>
              </p:cNvSpPr>
              <p:nvPr/>
            </p:nvSpPr>
            <p:spPr bwMode="gray">
              <a:xfrm rot="2686397">
                <a:off x="1252" y="2085"/>
                <a:ext cx="128" cy="1542"/>
              </a:xfrm>
              <a:prstGeom prst="rect">
                <a:avLst/>
              </a:prstGeom>
              <a:gradFill rotWithShape="1">
                <a:gsLst>
                  <a:gs pos="0">
                    <a:srgbClr val="38BAC8">
                      <a:gamma/>
                      <a:shade val="46275"/>
                      <a:invGamma/>
                    </a:srgbClr>
                  </a:gs>
                  <a:gs pos="50000">
                    <a:srgbClr val="38BAC8"/>
                  </a:gs>
                  <a:gs pos="100000">
                    <a:srgbClr val="38BAC8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" name="Rectangle 56"/>
              <p:cNvSpPr>
                <a:spLocks noChangeArrowheads="1"/>
              </p:cNvSpPr>
              <p:nvPr/>
            </p:nvSpPr>
            <p:spPr bwMode="gray">
              <a:xfrm rot="2686397">
                <a:off x="1515" y="2386"/>
                <a:ext cx="128" cy="1542"/>
              </a:xfrm>
              <a:prstGeom prst="rect">
                <a:avLst/>
              </a:prstGeom>
              <a:gradFill rotWithShape="1">
                <a:gsLst>
                  <a:gs pos="0">
                    <a:srgbClr val="38BAC8">
                      <a:gamma/>
                      <a:shade val="46275"/>
                      <a:invGamma/>
                    </a:srgbClr>
                  </a:gs>
                  <a:gs pos="50000">
                    <a:srgbClr val="38BAC8"/>
                  </a:gs>
                  <a:gs pos="100000">
                    <a:srgbClr val="38BAC8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Rectangle 57"/>
              <p:cNvSpPr>
                <a:spLocks noChangeArrowheads="1"/>
              </p:cNvSpPr>
              <p:nvPr/>
            </p:nvSpPr>
            <p:spPr bwMode="gray">
              <a:xfrm rot="2686397">
                <a:off x="986" y="1780"/>
                <a:ext cx="128" cy="1542"/>
              </a:xfrm>
              <a:prstGeom prst="rect">
                <a:avLst/>
              </a:prstGeom>
              <a:gradFill rotWithShape="1">
                <a:gsLst>
                  <a:gs pos="0">
                    <a:srgbClr val="38BAC8">
                      <a:gamma/>
                      <a:shade val="46275"/>
                      <a:invGamma/>
                    </a:srgbClr>
                  </a:gs>
                  <a:gs pos="50000">
                    <a:srgbClr val="38BAC8"/>
                  </a:gs>
                  <a:gs pos="100000">
                    <a:srgbClr val="38BAC8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Rectangle 58"/>
              <p:cNvSpPr>
                <a:spLocks noChangeArrowheads="1"/>
              </p:cNvSpPr>
              <p:nvPr/>
            </p:nvSpPr>
            <p:spPr bwMode="gray">
              <a:xfrm rot="2686397">
                <a:off x="288" y="3237"/>
                <a:ext cx="1327" cy="149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" name="Rectangle 59"/>
              <p:cNvSpPr>
                <a:spLocks noChangeArrowheads="1"/>
              </p:cNvSpPr>
              <p:nvPr/>
            </p:nvSpPr>
            <p:spPr bwMode="gray">
              <a:xfrm rot="2686397">
                <a:off x="551" y="2936"/>
                <a:ext cx="1327" cy="145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" name="Rectangle 60"/>
              <p:cNvSpPr>
                <a:spLocks noChangeArrowheads="1"/>
              </p:cNvSpPr>
              <p:nvPr/>
            </p:nvSpPr>
            <p:spPr bwMode="gray">
              <a:xfrm rot="2686397">
                <a:off x="810" y="2627"/>
                <a:ext cx="1327" cy="149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9" name="Rectangle 61"/>
              <p:cNvSpPr>
                <a:spLocks noChangeArrowheads="1"/>
              </p:cNvSpPr>
              <p:nvPr/>
            </p:nvSpPr>
            <p:spPr bwMode="gray">
              <a:xfrm rot="2686397">
                <a:off x="1073" y="2322"/>
                <a:ext cx="1327" cy="145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" name="Rectangle 62"/>
              <p:cNvSpPr>
                <a:spLocks noChangeArrowheads="1"/>
              </p:cNvSpPr>
              <p:nvPr/>
            </p:nvSpPr>
            <p:spPr bwMode="gray">
              <a:xfrm rot="2686397">
                <a:off x="1646" y="2539"/>
                <a:ext cx="128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" name="Rectangle 63"/>
              <p:cNvSpPr>
                <a:spLocks noChangeArrowheads="1"/>
              </p:cNvSpPr>
              <p:nvPr/>
            </p:nvSpPr>
            <p:spPr bwMode="gray">
              <a:xfrm rot="2686397">
                <a:off x="1387" y="2234"/>
                <a:ext cx="125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" name="Rectangle 64"/>
              <p:cNvSpPr>
                <a:spLocks noChangeArrowheads="1"/>
              </p:cNvSpPr>
              <p:nvPr/>
            </p:nvSpPr>
            <p:spPr bwMode="gray">
              <a:xfrm rot="2686397">
                <a:off x="858" y="1632"/>
                <a:ext cx="125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3" name="Rectangle 65"/>
              <p:cNvSpPr>
                <a:spLocks noChangeArrowheads="1"/>
              </p:cNvSpPr>
              <p:nvPr/>
            </p:nvSpPr>
            <p:spPr bwMode="gray">
              <a:xfrm rot="2686397">
                <a:off x="1121" y="1933"/>
                <a:ext cx="128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" name="Rectangle 66"/>
              <p:cNvSpPr>
                <a:spLocks noChangeArrowheads="1"/>
              </p:cNvSpPr>
              <p:nvPr/>
            </p:nvSpPr>
            <p:spPr bwMode="gray">
              <a:xfrm rot="2686397">
                <a:off x="419" y="3085"/>
                <a:ext cx="1328" cy="148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" name="Rectangle 67"/>
              <p:cNvSpPr>
                <a:spLocks noChangeArrowheads="1"/>
              </p:cNvSpPr>
              <p:nvPr/>
            </p:nvSpPr>
            <p:spPr bwMode="gray">
              <a:xfrm rot="2686397">
                <a:off x="679" y="2780"/>
                <a:ext cx="1327" cy="148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" name="Rectangle 68"/>
              <p:cNvSpPr>
                <a:spLocks noChangeArrowheads="1"/>
              </p:cNvSpPr>
              <p:nvPr/>
            </p:nvSpPr>
            <p:spPr bwMode="gray">
              <a:xfrm rot="2686397">
                <a:off x="941" y="2471"/>
                <a:ext cx="1328" cy="148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70" name="Group 69"/>
          <p:cNvGrpSpPr>
            <a:grpSpLocks/>
          </p:cNvGrpSpPr>
          <p:nvPr/>
        </p:nvGrpSpPr>
        <p:grpSpPr bwMode="auto">
          <a:xfrm>
            <a:off x="1143000" y="4267200"/>
            <a:ext cx="5867400" cy="533400"/>
            <a:chOff x="1104" y="1488"/>
            <a:chExt cx="3696" cy="336"/>
          </a:xfrm>
        </p:grpSpPr>
        <p:grpSp>
          <p:nvGrpSpPr>
            <p:cNvPr id="71" name="Group 70"/>
            <p:cNvGrpSpPr>
              <a:grpSpLocks/>
            </p:cNvGrpSpPr>
            <p:nvPr/>
          </p:nvGrpSpPr>
          <p:grpSpPr bwMode="auto">
            <a:xfrm>
              <a:off x="1247" y="1622"/>
              <a:ext cx="3553" cy="68"/>
              <a:chOff x="528" y="1824"/>
              <a:chExt cx="4512" cy="71"/>
            </a:xfrm>
          </p:grpSpPr>
          <p:sp>
            <p:nvSpPr>
              <p:cNvPr id="87" name="Rectangle 71"/>
              <p:cNvSpPr>
                <a:spLocks noChangeArrowheads="1"/>
              </p:cNvSpPr>
              <p:nvPr/>
            </p:nvSpPr>
            <p:spPr bwMode="gray">
              <a:xfrm>
                <a:off x="528" y="1844"/>
                <a:ext cx="4512" cy="31"/>
              </a:xfrm>
              <a:prstGeom prst="rect">
                <a:avLst/>
              </a:prstGeom>
              <a:gradFill rotWithShape="0">
                <a:gsLst>
                  <a:gs pos="0">
                    <a:srgbClr val="009999"/>
                  </a:gs>
                  <a:gs pos="100000">
                    <a:srgbClr val="009999">
                      <a:gamma/>
                      <a:shade val="46275"/>
                      <a:invGamma/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8" name="Rectangle 72"/>
              <p:cNvSpPr>
                <a:spLocks noChangeArrowheads="1"/>
              </p:cNvSpPr>
              <p:nvPr/>
            </p:nvSpPr>
            <p:spPr bwMode="gray">
              <a:xfrm>
                <a:off x="528" y="1885"/>
                <a:ext cx="4512" cy="10"/>
              </a:xfrm>
              <a:prstGeom prst="rect">
                <a:avLst/>
              </a:prstGeom>
              <a:gradFill rotWithShape="0">
                <a:gsLst>
                  <a:gs pos="0">
                    <a:srgbClr val="009999"/>
                  </a:gs>
                  <a:gs pos="100000">
                    <a:srgbClr val="009999">
                      <a:gamma/>
                      <a:shade val="46275"/>
                      <a:invGamma/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9" name="Rectangle 73"/>
              <p:cNvSpPr>
                <a:spLocks noChangeArrowheads="1"/>
              </p:cNvSpPr>
              <p:nvPr/>
            </p:nvSpPr>
            <p:spPr bwMode="gray">
              <a:xfrm>
                <a:off x="528" y="1824"/>
                <a:ext cx="4512" cy="10"/>
              </a:xfrm>
              <a:prstGeom prst="rect">
                <a:avLst/>
              </a:prstGeom>
              <a:gradFill rotWithShape="0">
                <a:gsLst>
                  <a:gs pos="0">
                    <a:srgbClr val="009999"/>
                  </a:gs>
                  <a:gs pos="100000">
                    <a:srgbClr val="009999">
                      <a:gamma/>
                      <a:shade val="46275"/>
                      <a:invGamma/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72" name="Group 74"/>
            <p:cNvGrpSpPr>
              <a:grpSpLocks/>
            </p:cNvGrpSpPr>
            <p:nvPr/>
          </p:nvGrpSpPr>
          <p:grpSpPr bwMode="auto">
            <a:xfrm>
              <a:off x="1104" y="1488"/>
              <a:ext cx="336" cy="336"/>
              <a:chOff x="288" y="1632"/>
              <a:chExt cx="2112" cy="2448"/>
            </a:xfrm>
          </p:grpSpPr>
          <p:sp>
            <p:nvSpPr>
              <p:cNvPr id="73" name="Rectangle 75"/>
              <p:cNvSpPr>
                <a:spLocks noChangeArrowheads="1"/>
              </p:cNvSpPr>
              <p:nvPr/>
            </p:nvSpPr>
            <p:spPr bwMode="gray">
              <a:xfrm rot="2686397">
                <a:off x="1252" y="2085"/>
                <a:ext cx="128" cy="1542"/>
              </a:xfrm>
              <a:prstGeom prst="rect">
                <a:avLst/>
              </a:prstGeom>
              <a:gradFill rotWithShape="1">
                <a:gsLst>
                  <a:gs pos="0">
                    <a:srgbClr val="38BAC8">
                      <a:gamma/>
                      <a:shade val="46275"/>
                      <a:invGamma/>
                    </a:srgbClr>
                  </a:gs>
                  <a:gs pos="50000">
                    <a:srgbClr val="38BAC8"/>
                  </a:gs>
                  <a:gs pos="100000">
                    <a:srgbClr val="38BAC8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" name="Rectangle 76"/>
              <p:cNvSpPr>
                <a:spLocks noChangeArrowheads="1"/>
              </p:cNvSpPr>
              <p:nvPr/>
            </p:nvSpPr>
            <p:spPr bwMode="gray">
              <a:xfrm rot="2686397">
                <a:off x="1515" y="2386"/>
                <a:ext cx="128" cy="1542"/>
              </a:xfrm>
              <a:prstGeom prst="rect">
                <a:avLst/>
              </a:prstGeom>
              <a:gradFill rotWithShape="1">
                <a:gsLst>
                  <a:gs pos="0">
                    <a:srgbClr val="38BAC8">
                      <a:gamma/>
                      <a:shade val="46275"/>
                      <a:invGamma/>
                    </a:srgbClr>
                  </a:gs>
                  <a:gs pos="50000">
                    <a:srgbClr val="38BAC8"/>
                  </a:gs>
                  <a:gs pos="100000">
                    <a:srgbClr val="38BAC8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" name="Rectangle 77"/>
              <p:cNvSpPr>
                <a:spLocks noChangeArrowheads="1"/>
              </p:cNvSpPr>
              <p:nvPr/>
            </p:nvSpPr>
            <p:spPr bwMode="gray">
              <a:xfrm rot="2686397">
                <a:off x="986" y="1780"/>
                <a:ext cx="128" cy="1542"/>
              </a:xfrm>
              <a:prstGeom prst="rect">
                <a:avLst/>
              </a:prstGeom>
              <a:gradFill rotWithShape="1">
                <a:gsLst>
                  <a:gs pos="0">
                    <a:srgbClr val="38BAC8">
                      <a:gamma/>
                      <a:shade val="46275"/>
                      <a:invGamma/>
                    </a:srgbClr>
                  </a:gs>
                  <a:gs pos="50000">
                    <a:srgbClr val="38BAC8"/>
                  </a:gs>
                  <a:gs pos="100000">
                    <a:srgbClr val="38BAC8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" name="Rectangle 78"/>
              <p:cNvSpPr>
                <a:spLocks noChangeArrowheads="1"/>
              </p:cNvSpPr>
              <p:nvPr/>
            </p:nvSpPr>
            <p:spPr bwMode="gray">
              <a:xfrm rot="2686397">
                <a:off x="288" y="3237"/>
                <a:ext cx="1327" cy="149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" name="Rectangle 79"/>
              <p:cNvSpPr>
                <a:spLocks noChangeArrowheads="1"/>
              </p:cNvSpPr>
              <p:nvPr/>
            </p:nvSpPr>
            <p:spPr bwMode="gray">
              <a:xfrm rot="2686397">
                <a:off x="551" y="2936"/>
                <a:ext cx="1327" cy="145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" name="Rectangle 80"/>
              <p:cNvSpPr>
                <a:spLocks noChangeArrowheads="1"/>
              </p:cNvSpPr>
              <p:nvPr/>
            </p:nvSpPr>
            <p:spPr bwMode="gray">
              <a:xfrm rot="2686397">
                <a:off x="810" y="2627"/>
                <a:ext cx="1327" cy="149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" name="Rectangle 81"/>
              <p:cNvSpPr>
                <a:spLocks noChangeArrowheads="1"/>
              </p:cNvSpPr>
              <p:nvPr/>
            </p:nvSpPr>
            <p:spPr bwMode="gray">
              <a:xfrm rot="2686397">
                <a:off x="1073" y="2322"/>
                <a:ext cx="1327" cy="145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" name="Rectangle 82"/>
              <p:cNvSpPr>
                <a:spLocks noChangeArrowheads="1"/>
              </p:cNvSpPr>
              <p:nvPr/>
            </p:nvSpPr>
            <p:spPr bwMode="gray">
              <a:xfrm rot="2686397">
                <a:off x="1646" y="2539"/>
                <a:ext cx="128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" name="Rectangle 83"/>
              <p:cNvSpPr>
                <a:spLocks noChangeArrowheads="1"/>
              </p:cNvSpPr>
              <p:nvPr/>
            </p:nvSpPr>
            <p:spPr bwMode="gray">
              <a:xfrm rot="2686397">
                <a:off x="1387" y="2234"/>
                <a:ext cx="125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" name="Rectangle 84"/>
              <p:cNvSpPr>
                <a:spLocks noChangeArrowheads="1"/>
              </p:cNvSpPr>
              <p:nvPr/>
            </p:nvSpPr>
            <p:spPr bwMode="gray">
              <a:xfrm rot="2686397">
                <a:off x="858" y="1632"/>
                <a:ext cx="125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3" name="Rectangle 85"/>
              <p:cNvSpPr>
                <a:spLocks noChangeArrowheads="1"/>
              </p:cNvSpPr>
              <p:nvPr/>
            </p:nvSpPr>
            <p:spPr bwMode="gray">
              <a:xfrm rot="2686397">
                <a:off x="1121" y="1933"/>
                <a:ext cx="128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4" name="Rectangle 86"/>
              <p:cNvSpPr>
                <a:spLocks noChangeArrowheads="1"/>
              </p:cNvSpPr>
              <p:nvPr/>
            </p:nvSpPr>
            <p:spPr bwMode="gray">
              <a:xfrm rot="2686397">
                <a:off x="419" y="3085"/>
                <a:ext cx="1328" cy="148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5" name="Rectangle 87"/>
              <p:cNvSpPr>
                <a:spLocks noChangeArrowheads="1"/>
              </p:cNvSpPr>
              <p:nvPr/>
            </p:nvSpPr>
            <p:spPr bwMode="gray">
              <a:xfrm rot="2686397">
                <a:off x="679" y="2780"/>
                <a:ext cx="1327" cy="148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6" name="Rectangle 88"/>
              <p:cNvSpPr>
                <a:spLocks noChangeArrowheads="1"/>
              </p:cNvSpPr>
              <p:nvPr/>
            </p:nvSpPr>
            <p:spPr bwMode="gray">
              <a:xfrm rot="2686397">
                <a:off x="941" y="2471"/>
                <a:ext cx="1328" cy="148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17284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6200" y="177800"/>
            <a:ext cx="8382000" cy="587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System Overview</a:t>
            </a:r>
          </a:p>
          <a:p>
            <a:endParaRPr lang="en-US" sz="4000" dirty="0">
              <a:solidFill>
                <a:srgbClr val="FFC000"/>
              </a:solidFill>
              <a:latin typeface="Adobe Caslon Pro Bold" pitchFamily="18" charset="0"/>
              <a:ea typeface="Adobe Fan Heiti Std B" pitchFamily="34" charset="-128"/>
            </a:endParaRPr>
          </a:p>
          <a:p>
            <a:endParaRPr lang="en-US" sz="4000" dirty="0" smtClean="0">
              <a:solidFill>
                <a:srgbClr val="FFC000"/>
              </a:solidFill>
              <a:latin typeface="Adobe Caslon Pro Bold" pitchFamily="18" charset="0"/>
              <a:ea typeface="Adobe Fan Heiti Std B" pitchFamily="34" charset="-128"/>
            </a:endParaRPr>
          </a:p>
          <a:p>
            <a:r>
              <a:rPr lang="en-US" sz="40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		</a:t>
            </a:r>
            <a:r>
              <a:rPr lang="en-US" sz="40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  <a:sym typeface="Wingdings" pitchFamily="2" charset="2"/>
              </a:rPr>
              <a:t> </a:t>
            </a:r>
            <a:r>
              <a:rPr lang="en-US" sz="4000" dirty="0" smtClean="0"/>
              <a:t>Online </a:t>
            </a:r>
            <a:r>
              <a:rPr lang="en-US" sz="4000" dirty="0"/>
              <a:t>Software Project </a:t>
            </a:r>
            <a:r>
              <a:rPr lang="en-US" sz="4000" dirty="0" smtClean="0"/>
              <a:t>			Management Suite</a:t>
            </a:r>
          </a:p>
          <a:p>
            <a:endParaRPr lang="en-US" sz="4000" dirty="0" smtClean="0"/>
          </a:p>
          <a:p>
            <a:r>
              <a:rPr lang="en-US" sz="4000" dirty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	</a:t>
            </a:r>
            <a:r>
              <a:rPr lang="en-US" sz="40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	</a:t>
            </a:r>
            <a:r>
              <a:rPr lang="en-US" sz="40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  <a:sym typeface="Wingdings" pitchFamily="2" charset="2"/>
              </a:rPr>
              <a:t> </a:t>
            </a:r>
            <a:r>
              <a:rPr lang="en-US" sz="3200" dirty="0"/>
              <a:t>provides powerful and efficient </a:t>
            </a:r>
            <a:r>
              <a:rPr lang="en-US" sz="3200" dirty="0" smtClean="0"/>
              <a:t>		customized </a:t>
            </a:r>
            <a:r>
              <a:rPr lang="en-US" sz="3200" dirty="0"/>
              <a:t>service for </a:t>
            </a:r>
            <a:r>
              <a:rPr lang="en-US" sz="3200" dirty="0" smtClean="0"/>
              <a:t>				numerous </a:t>
            </a:r>
            <a:r>
              <a:rPr lang="en-US" sz="3200" dirty="0"/>
              <a:t>kinds of managers from </a:t>
            </a:r>
            <a:r>
              <a:rPr lang="en-US" sz="3200" dirty="0" smtClean="0"/>
              <a:t>		small </a:t>
            </a:r>
            <a:r>
              <a:rPr lang="en-US" sz="3200" dirty="0"/>
              <a:t>to </a:t>
            </a:r>
            <a:r>
              <a:rPr lang="en-US" sz="3200" dirty="0" smtClean="0"/>
              <a:t>medium projects</a:t>
            </a:r>
            <a:endParaRPr lang="en-US" sz="3200" dirty="0" smtClean="0">
              <a:solidFill>
                <a:srgbClr val="FFC000"/>
              </a:solidFill>
              <a:latin typeface="Adobe Caslon Pro Bold" pitchFamily="18" charset="0"/>
              <a:ea typeface="Adobe Fan Heiti Std B" pitchFamily="34" charset="-128"/>
            </a:endParaRPr>
          </a:p>
        </p:txBody>
      </p:sp>
      <p:sp>
        <p:nvSpPr>
          <p:cNvPr id="92" name="Rectangle 91"/>
          <p:cNvSpPr/>
          <p:nvPr/>
        </p:nvSpPr>
        <p:spPr>
          <a:xfrm>
            <a:off x="1295400" y="1447800"/>
            <a:ext cx="7772400" cy="1524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1253319" y="6248400"/>
            <a:ext cx="7772400" cy="762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>
            <a:off x="1371600" y="1524000"/>
            <a:ext cx="7620000" cy="4800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lvl="0"/>
            <a:endParaRPr 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84231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88900" y="739914"/>
            <a:ext cx="838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System Overview</a:t>
            </a:r>
          </a:p>
        </p:txBody>
      </p:sp>
      <p:sp>
        <p:nvSpPr>
          <p:cNvPr id="40" name="AutoShape 3"/>
          <p:cNvSpPr>
            <a:spLocks noChangeArrowheads="1"/>
          </p:cNvSpPr>
          <p:nvPr/>
        </p:nvSpPr>
        <p:spPr bwMode="gray">
          <a:xfrm>
            <a:off x="381000" y="1651000"/>
            <a:ext cx="7467600" cy="2082800"/>
          </a:xfrm>
          <a:prstGeom prst="roundRect">
            <a:avLst>
              <a:gd name="adj" fmla="val 10889"/>
            </a:avLst>
          </a:prstGeom>
          <a:gradFill rotWithShape="1">
            <a:gsLst>
              <a:gs pos="0">
                <a:srgbClr val="DDDDDD">
                  <a:gamma/>
                  <a:tint val="51373"/>
                  <a:invGamma/>
                </a:srgbClr>
              </a:gs>
              <a:gs pos="100000">
                <a:srgbClr val="DDDDDD"/>
              </a:gs>
            </a:gsLst>
            <a:lin ang="2700000" scaled="1"/>
          </a:gradFill>
          <a:ln w="38100">
            <a:solidFill>
              <a:srgbClr val="FFFFFF"/>
            </a:solidFill>
            <a:round/>
            <a:headEnd/>
            <a:tailEnd/>
          </a:ln>
          <a:effectLst>
            <a:outerShdw dist="135003" dir="2928844" algn="ctr" rotWithShape="0">
              <a:srgbClr val="000000">
                <a:alpha val="50000"/>
              </a:srgbClr>
            </a:outerShdw>
          </a:effectLst>
        </p:spPr>
        <p:txBody>
          <a:bodyPr wrap="none" anchor="ctr"/>
          <a:lstStyle/>
          <a:p>
            <a:endParaRPr lang="en-US"/>
          </a:p>
        </p:txBody>
      </p:sp>
      <p:sp>
        <p:nvSpPr>
          <p:cNvPr id="41" name="AutoShape 4"/>
          <p:cNvSpPr>
            <a:spLocks noChangeArrowheads="1"/>
          </p:cNvSpPr>
          <p:nvPr/>
        </p:nvSpPr>
        <p:spPr bwMode="gray">
          <a:xfrm>
            <a:off x="519112" y="1828800"/>
            <a:ext cx="1828007" cy="410368"/>
          </a:xfrm>
          <a:prstGeom prst="roundRect">
            <a:avLst>
              <a:gd name="adj" fmla="val 11921"/>
            </a:avLst>
          </a:prstGeom>
          <a:gradFill rotWithShape="1">
            <a:gsLst>
              <a:gs pos="0">
                <a:srgbClr val="99CC00"/>
              </a:gs>
              <a:gs pos="100000">
                <a:srgbClr val="99CC00">
                  <a:gamma/>
                  <a:shade val="69804"/>
                  <a:invGamma/>
                </a:srgbClr>
              </a:gs>
            </a:gsLst>
            <a:lin ang="5400000" scaled="1"/>
          </a:gradFill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" name="Freeform 5"/>
          <p:cNvSpPr>
            <a:spLocks/>
          </p:cNvSpPr>
          <p:nvPr/>
        </p:nvSpPr>
        <p:spPr bwMode="gray">
          <a:xfrm>
            <a:off x="595312" y="1905000"/>
            <a:ext cx="1508155" cy="205184"/>
          </a:xfrm>
          <a:custGeom>
            <a:avLst/>
            <a:gdLst>
              <a:gd name="T0" fmla="*/ 118 w 596"/>
              <a:gd name="T1" fmla="*/ 0 h 598"/>
              <a:gd name="T2" fmla="*/ 0 w 596"/>
              <a:gd name="T3" fmla="*/ 118 h 598"/>
              <a:gd name="T4" fmla="*/ 0 w 596"/>
              <a:gd name="T5" fmla="*/ 589 h 598"/>
              <a:gd name="T6" fmla="*/ 161 w 596"/>
              <a:gd name="T7" fmla="*/ 174 h 598"/>
              <a:gd name="T8" fmla="*/ 589 w 596"/>
              <a:gd name="T9" fmla="*/ 0 h 598"/>
              <a:gd name="T10" fmla="*/ 118 w 596"/>
              <a:gd name="T11" fmla="*/ 0 h 5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96" h="598">
                <a:moveTo>
                  <a:pt x="118" y="0"/>
                </a:moveTo>
                <a:cubicBezTo>
                  <a:pt x="53" y="0"/>
                  <a:pt x="0" y="53"/>
                  <a:pt x="0" y="118"/>
                </a:cubicBezTo>
                <a:lnTo>
                  <a:pt x="0" y="589"/>
                </a:lnTo>
                <a:cubicBezTo>
                  <a:pt x="27" y="598"/>
                  <a:pt x="12" y="309"/>
                  <a:pt x="161" y="174"/>
                </a:cubicBezTo>
                <a:cubicBezTo>
                  <a:pt x="310" y="39"/>
                  <a:pt x="596" y="29"/>
                  <a:pt x="589" y="0"/>
                </a:cubicBezTo>
                <a:lnTo>
                  <a:pt x="118" y="0"/>
                </a:lnTo>
                <a:close/>
              </a:path>
            </a:pathLst>
          </a:custGeom>
          <a:gradFill rotWithShape="1">
            <a:gsLst>
              <a:gs pos="0">
                <a:srgbClr val="99CC00">
                  <a:gamma/>
                  <a:tint val="54510"/>
                  <a:invGamma/>
                </a:srgbClr>
              </a:gs>
              <a:gs pos="50000">
                <a:srgbClr val="99CC00">
                  <a:alpha val="0"/>
                </a:srgbClr>
              </a:gs>
              <a:gs pos="100000">
                <a:srgbClr val="99CC00">
                  <a:gamma/>
                  <a:tint val="54510"/>
                  <a:invGamma/>
                </a:srgbClr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" name="AutoShape 8"/>
          <p:cNvSpPr>
            <a:spLocks noChangeArrowheads="1"/>
          </p:cNvSpPr>
          <p:nvPr/>
        </p:nvSpPr>
        <p:spPr bwMode="gray">
          <a:xfrm>
            <a:off x="1219200" y="4038600"/>
            <a:ext cx="7543800" cy="2133600"/>
          </a:xfrm>
          <a:prstGeom prst="roundRect">
            <a:avLst>
              <a:gd name="adj" fmla="val 10889"/>
            </a:avLst>
          </a:prstGeom>
          <a:gradFill rotWithShape="1">
            <a:gsLst>
              <a:gs pos="0">
                <a:srgbClr val="DDDDDD">
                  <a:gamma/>
                  <a:tint val="51373"/>
                  <a:invGamma/>
                </a:srgbClr>
              </a:gs>
              <a:gs pos="100000">
                <a:srgbClr val="DDDDDD"/>
              </a:gs>
            </a:gsLst>
            <a:lin ang="2700000" scaled="1"/>
          </a:gradFill>
          <a:ln w="38100">
            <a:solidFill>
              <a:srgbClr val="FFFFFF"/>
            </a:solidFill>
            <a:round/>
            <a:headEnd/>
            <a:tailEnd/>
          </a:ln>
          <a:effectLst>
            <a:outerShdw dist="135003" dir="2928844" algn="ctr" rotWithShape="0">
              <a:srgbClr val="000000">
                <a:alpha val="50000"/>
              </a:srgbClr>
            </a:outerShdw>
          </a:effectLst>
        </p:spPr>
        <p:txBody>
          <a:bodyPr wrap="none" anchor="ctr"/>
          <a:lstStyle/>
          <a:p>
            <a:endParaRPr lang="en-US"/>
          </a:p>
        </p:txBody>
      </p:sp>
      <p:sp>
        <p:nvSpPr>
          <p:cNvPr id="46" name="AutoShape 9"/>
          <p:cNvSpPr>
            <a:spLocks noChangeArrowheads="1"/>
          </p:cNvSpPr>
          <p:nvPr/>
        </p:nvSpPr>
        <p:spPr bwMode="gray">
          <a:xfrm>
            <a:off x="7148513" y="4114800"/>
            <a:ext cx="1576388" cy="367506"/>
          </a:xfrm>
          <a:prstGeom prst="roundRect">
            <a:avLst>
              <a:gd name="adj" fmla="val 11921"/>
            </a:avLst>
          </a:prstGeom>
          <a:gradFill rotWithShape="1">
            <a:gsLst>
              <a:gs pos="0">
                <a:srgbClr val="009999"/>
              </a:gs>
              <a:gs pos="100000">
                <a:srgbClr val="009999">
                  <a:gamma/>
                  <a:shade val="69804"/>
                  <a:invGamma/>
                </a:srgbClr>
              </a:gs>
            </a:gsLst>
            <a:lin ang="5400000" scaled="1"/>
          </a:gradFill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7" name="Freeform 10"/>
          <p:cNvSpPr>
            <a:spLocks/>
          </p:cNvSpPr>
          <p:nvPr/>
        </p:nvSpPr>
        <p:spPr bwMode="gray">
          <a:xfrm>
            <a:off x="7224713" y="4176713"/>
            <a:ext cx="711994" cy="176211"/>
          </a:xfrm>
          <a:custGeom>
            <a:avLst/>
            <a:gdLst>
              <a:gd name="T0" fmla="*/ 118 w 596"/>
              <a:gd name="T1" fmla="*/ 0 h 598"/>
              <a:gd name="T2" fmla="*/ 0 w 596"/>
              <a:gd name="T3" fmla="*/ 118 h 598"/>
              <a:gd name="T4" fmla="*/ 0 w 596"/>
              <a:gd name="T5" fmla="*/ 589 h 598"/>
              <a:gd name="T6" fmla="*/ 161 w 596"/>
              <a:gd name="T7" fmla="*/ 174 h 598"/>
              <a:gd name="T8" fmla="*/ 589 w 596"/>
              <a:gd name="T9" fmla="*/ 0 h 598"/>
              <a:gd name="T10" fmla="*/ 118 w 596"/>
              <a:gd name="T11" fmla="*/ 0 h 5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96" h="598">
                <a:moveTo>
                  <a:pt x="118" y="0"/>
                </a:moveTo>
                <a:cubicBezTo>
                  <a:pt x="53" y="0"/>
                  <a:pt x="0" y="53"/>
                  <a:pt x="0" y="118"/>
                </a:cubicBezTo>
                <a:lnTo>
                  <a:pt x="0" y="589"/>
                </a:lnTo>
                <a:cubicBezTo>
                  <a:pt x="27" y="598"/>
                  <a:pt x="12" y="309"/>
                  <a:pt x="161" y="174"/>
                </a:cubicBezTo>
                <a:cubicBezTo>
                  <a:pt x="310" y="39"/>
                  <a:pt x="596" y="29"/>
                  <a:pt x="589" y="0"/>
                </a:cubicBezTo>
                <a:lnTo>
                  <a:pt x="118" y="0"/>
                </a:lnTo>
                <a:close/>
              </a:path>
            </a:pathLst>
          </a:custGeom>
          <a:gradFill rotWithShape="1">
            <a:gsLst>
              <a:gs pos="0">
                <a:srgbClr val="009999">
                  <a:gamma/>
                  <a:tint val="42353"/>
                  <a:invGamma/>
                </a:srgbClr>
              </a:gs>
              <a:gs pos="100000">
                <a:srgbClr val="009999">
                  <a:alpha val="0"/>
                </a:srgbClr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800100" y="1869836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6">
                    <a:lumMod val="50000"/>
                  </a:schemeClr>
                </a:solidFill>
                <a:latin typeface="David" pitchFamily="34" charset="-79"/>
                <a:cs typeface="David" pitchFamily="34" charset="-79"/>
              </a:rPr>
              <a:t>Hardware</a:t>
            </a:r>
            <a:endParaRPr lang="en-US" b="1" dirty="0">
              <a:solidFill>
                <a:schemeClr val="accent6">
                  <a:lumMod val="50000"/>
                </a:schemeClr>
              </a:solidFill>
              <a:latin typeface="David" pitchFamily="34" charset="-79"/>
              <a:cs typeface="David" pitchFamily="34" charset="-79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7514431" y="4176713"/>
            <a:ext cx="1400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6">
                    <a:lumMod val="50000"/>
                  </a:schemeClr>
                </a:solidFill>
                <a:latin typeface="David" pitchFamily="34" charset="-79"/>
                <a:cs typeface="David" pitchFamily="34" charset="-79"/>
              </a:rPr>
              <a:t>Software</a:t>
            </a:r>
            <a:endParaRPr lang="en-US" b="1" dirty="0">
              <a:solidFill>
                <a:schemeClr val="accent6">
                  <a:lumMod val="50000"/>
                </a:schemeClr>
              </a:solidFill>
              <a:latin typeface="David" pitchFamily="34" charset="-79"/>
              <a:cs typeface="David" pitchFamily="34" charset="-79"/>
            </a:endParaRPr>
          </a:p>
        </p:txBody>
      </p:sp>
      <p:pic>
        <p:nvPicPr>
          <p:cNvPr id="52" name="Picture 3" descr="C:\Users\VuongNM\Downloads\1303580650_MyComputer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0600" y="1447800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6208" y="3824287"/>
            <a:ext cx="1752600" cy="1752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00100" y="2256472"/>
            <a:ext cx="508873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dirty="0" smtClean="0">
                <a:latin typeface="Book Antiqua" pitchFamily="18" charset="0"/>
              </a:rPr>
              <a:t>. Personal </a:t>
            </a:r>
            <a:r>
              <a:rPr lang="en-US" dirty="0">
                <a:latin typeface="Book Antiqua" pitchFamily="18" charset="0"/>
              </a:rPr>
              <a:t>computers for </a:t>
            </a:r>
            <a:r>
              <a:rPr lang="en-US" dirty="0" smtClean="0">
                <a:latin typeface="Book Antiqua" pitchFamily="18" charset="0"/>
              </a:rPr>
              <a:t>developing: 1 </a:t>
            </a:r>
            <a:r>
              <a:rPr lang="en-US" dirty="0">
                <a:latin typeface="Book Antiqua" pitchFamily="18" charset="0"/>
              </a:rPr>
              <a:t>Gb of RAM, 20Gb of hard disk, Core 2 Duo 2.0 </a:t>
            </a:r>
            <a:r>
              <a:rPr lang="en-US" dirty="0" err="1">
                <a:latin typeface="Book Antiqua" pitchFamily="18" charset="0"/>
              </a:rPr>
              <a:t>Ghz</a:t>
            </a:r>
            <a:r>
              <a:rPr lang="en-US" dirty="0" smtClean="0">
                <a:latin typeface="Book Antiqua" pitchFamily="18" charset="0"/>
              </a:rPr>
              <a:t>.</a:t>
            </a:r>
          </a:p>
          <a:p>
            <a:pPr lvl="0"/>
            <a:endParaRPr lang="en-US" dirty="0">
              <a:latin typeface="Book Antiqua" pitchFamily="18" charset="0"/>
            </a:endParaRPr>
          </a:p>
          <a:p>
            <a:r>
              <a:rPr lang="en-US" dirty="0" smtClean="0">
                <a:latin typeface="Book Antiqua" pitchFamily="18" charset="0"/>
              </a:rPr>
              <a:t>. A </a:t>
            </a:r>
            <a:r>
              <a:rPr lang="en-US" dirty="0">
                <a:latin typeface="Book Antiqua" pitchFamily="18" charset="0"/>
              </a:rPr>
              <a:t>server computer for testing </a:t>
            </a:r>
            <a:r>
              <a:rPr lang="en-US" dirty="0" smtClean="0">
                <a:latin typeface="Book Antiqua" pitchFamily="18" charset="0"/>
              </a:rPr>
              <a:t>: </a:t>
            </a:r>
            <a:r>
              <a:rPr lang="en-US" dirty="0">
                <a:latin typeface="Book Antiqua" pitchFamily="18" charset="0"/>
              </a:rPr>
              <a:t>2 Gb of RAM, 15Gb of hard disk, Core 2 Duo 2.0 </a:t>
            </a:r>
            <a:r>
              <a:rPr lang="en-US" dirty="0" err="1">
                <a:latin typeface="Book Antiqua" pitchFamily="18" charset="0"/>
              </a:rPr>
              <a:t>Gh</a:t>
            </a:r>
            <a:endParaRPr lang="en-US" dirty="0">
              <a:latin typeface="Book Antiqua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048808" y="4204037"/>
            <a:ext cx="5676093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Book Antiqua" pitchFamily="18" charset="0"/>
              </a:rPr>
              <a:t>. Web </a:t>
            </a:r>
            <a:r>
              <a:rPr lang="en-US" dirty="0">
                <a:latin typeface="Book Antiqua" pitchFamily="18" charset="0"/>
              </a:rPr>
              <a:t>Server</a:t>
            </a:r>
            <a:r>
              <a:rPr lang="en-US" dirty="0" smtClean="0">
                <a:latin typeface="Book Antiqua" pitchFamily="18" charset="0"/>
              </a:rPr>
              <a:t>: </a:t>
            </a:r>
            <a:r>
              <a:rPr lang="en-US" dirty="0"/>
              <a:t>Apache Tomcat 6 </a:t>
            </a:r>
            <a:endParaRPr lang="en-US" dirty="0" smtClean="0"/>
          </a:p>
          <a:p>
            <a:r>
              <a:rPr lang="en-US" dirty="0"/>
              <a:t>	</a:t>
            </a:r>
            <a:r>
              <a:rPr lang="en-US" dirty="0" smtClean="0"/>
              <a:t>	+ </a:t>
            </a:r>
            <a:r>
              <a:rPr lang="en-US" dirty="0" err="1"/>
              <a:t>uPortal</a:t>
            </a:r>
            <a:r>
              <a:rPr lang="en-US" dirty="0"/>
              <a:t> web </a:t>
            </a:r>
            <a:r>
              <a:rPr lang="en-US" dirty="0" smtClean="0"/>
              <a:t>app</a:t>
            </a:r>
          </a:p>
          <a:p>
            <a:r>
              <a:rPr lang="en-US" dirty="0" smtClean="0"/>
              <a:t>. Development: Glassfish + </a:t>
            </a:r>
            <a:r>
              <a:rPr lang="en-US" dirty="0" err="1" smtClean="0"/>
              <a:t>Portlet</a:t>
            </a:r>
            <a:r>
              <a:rPr lang="en-US" dirty="0" smtClean="0"/>
              <a:t> Container</a:t>
            </a:r>
          </a:p>
          <a:p>
            <a:pPr lvl="0"/>
            <a:r>
              <a:rPr lang="en-US" dirty="0" smtClean="0">
                <a:latin typeface="Book Antiqua" pitchFamily="18" charset="0"/>
              </a:rPr>
              <a:t>. Operating </a:t>
            </a:r>
            <a:r>
              <a:rPr lang="en-US" dirty="0">
                <a:latin typeface="Book Antiqua" pitchFamily="18" charset="0"/>
              </a:rPr>
              <a:t>system</a:t>
            </a:r>
            <a:r>
              <a:rPr lang="en-US" dirty="0" smtClean="0">
                <a:latin typeface="Book Antiqua" pitchFamily="18" charset="0"/>
              </a:rPr>
              <a:t>: Windows, Linux</a:t>
            </a:r>
          </a:p>
          <a:p>
            <a:r>
              <a:rPr lang="en-US" dirty="0" smtClean="0">
                <a:latin typeface="Book Antiqua" pitchFamily="18" charset="0"/>
              </a:rPr>
              <a:t>. IDE: Eclipse, JSR 168 (</a:t>
            </a:r>
            <a:r>
              <a:rPr lang="en-US" dirty="0"/>
              <a:t>Java Specification Request </a:t>
            </a:r>
            <a:r>
              <a:rPr lang="en-US" dirty="0" smtClean="0">
                <a:latin typeface="Book Antiqua" pitchFamily="18" charset="0"/>
              </a:rPr>
              <a:t>)</a:t>
            </a:r>
          </a:p>
          <a:p>
            <a:pPr lvl="0"/>
            <a:r>
              <a:rPr lang="en-US" dirty="0" smtClean="0">
                <a:latin typeface="Book Antiqua" pitchFamily="18" charset="0"/>
              </a:rPr>
              <a:t>. DBMS: </a:t>
            </a:r>
            <a:r>
              <a:rPr lang="en-US" dirty="0" smtClean="0"/>
              <a:t>Oracle Express 10/11g</a:t>
            </a:r>
            <a:endParaRPr lang="en-US" dirty="0" smtClean="0">
              <a:latin typeface="Book Antiqua" pitchFamily="18" charset="0"/>
            </a:endParaRPr>
          </a:p>
          <a:p>
            <a:pPr lvl="0"/>
            <a:r>
              <a:rPr lang="en-US" dirty="0" smtClean="0">
                <a:latin typeface="Book Antiqua" pitchFamily="18" charset="0"/>
              </a:rPr>
              <a:t>. Source </a:t>
            </a:r>
            <a:r>
              <a:rPr lang="en-US" dirty="0">
                <a:latin typeface="Book Antiqua" pitchFamily="18" charset="0"/>
              </a:rPr>
              <a:t>Control: SVN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09022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6200" y="152400"/>
            <a:ext cx="838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Process Model</a:t>
            </a:r>
          </a:p>
        </p:txBody>
      </p:sp>
      <p:pic>
        <p:nvPicPr>
          <p:cNvPr id="6" name="Picture 5">
            <a:hlinkClick r:id="rId2"/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1000" y="1600200"/>
            <a:ext cx="4959580" cy="29718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917690" y="4790364"/>
            <a:ext cx="388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Waterfall process Model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  <p:pic>
        <p:nvPicPr>
          <p:cNvPr id="1026" name="Picture 2" descr="C:\Users\DuyNgo\Desktop\h4_spiral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0580" y="1132764"/>
            <a:ext cx="365760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6162614" y="4911530"/>
            <a:ext cx="20135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Spiral </a:t>
            </a:r>
            <a:r>
              <a:rPr lang="en-US" dirty="0"/>
              <a:t>approach</a:t>
            </a:r>
          </a:p>
        </p:txBody>
      </p:sp>
    </p:spTree>
    <p:extLst>
      <p:ext uri="{BB962C8B-B14F-4D97-AF65-F5344CB8AC3E}">
        <p14:creationId xmlns:p14="http://schemas.microsoft.com/office/powerpoint/2010/main" val="2787506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8458200" cy="1066800"/>
          </a:xfrm>
        </p:spPr>
        <p:txBody>
          <a:bodyPr>
            <a:normAutofit fontScale="90000"/>
          </a:bodyPr>
          <a:lstStyle/>
          <a:p>
            <a:r>
              <a:rPr lang="en-US" sz="4400" dirty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Process Model</a:t>
            </a:r>
            <a:r>
              <a:rPr lang="en-US" sz="5400" dirty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/>
            </a:r>
            <a:br>
              <a:rPr lang="en-US" sz="5400" dirty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</a:b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2050" name="Picture 2" descr="C:\Users\DuyNgo\Desktop\secure_SDLC_processes-1.pn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599" y="-25400"/>
            <a:ext cx="4818487" cy="680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09600" y="1676400"/>
            <a:ext cx="310944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CMMI-DEV Process </a:t>
            </a:r>
            <a:endParaRPr lang="en-US" b="1" dirty="0" smtClean="0"/>
          </a:p>
          <a:p>
            <a:r>
              <a:rPr lang="en-US" dirty="0" smtClean="0">
                <a:sym typeface="Wingdings" pitchFamily="2" charset="2"/>
              </a:rPr>
              <a:t></a:t>
            </a:r>
            <a:r>
              <a:rPr lang="en-US" dirty="0" smtClean="0"/>
              <a:t>four </a:t>
            </a:r>
            <a:r>
              <a:rPr lang="en-US" dirty="0"/>
              <a:t>categories for process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improvement </a:t>
            </a:r>
            <a:r>
              <a:rPr lang="en-US" dirty="0"/>
              <a:t>and evaluation</a:t>
            </a:r>
          </a:p>
        </p:txBody>
      </p:sp>
    </p:spTree>
    <p:extLst>
      <p:ext uri="{BB962C8B-B14F-4D97-AF65-F5344CB8AC3E}">
        <p14:creationId xmlns:p14="http://schemas.microsoft.com/office/powerpoint/2010/main" val="35804918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6200" y="152400"/>
            <a:ext cx="838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Tools and technologies</a:t>
            </a: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33" t="3981" r="14477" b="6467"/>
          <a:stretch/>
        </p:blipFill>
        <p:spPr>
          <a:xfrm>
            <a:off x="100084" y="1524000"/>
            <a:ext cx="8891516" cy="4934599"/>
          </a:xfrm>
          <a:prstGeom prst="rect">
            <a:avLst/>
          </a:prstGeom>
        </p:spPr>
      </p:pic>
      <p:sp>
        <p:nvSpPr>
          <p:cNvPr id="34" name="Rectangle 33"/>
          <p:cNvSpPr/>
          <p:nvPr/>
        </p:nvSpPr>
        <p:spPr>
          <a:xfrm rot="21339440">
            <a:off x="1023449" y="2321921"/>
            <a:ext cx="6831963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Book Antiqua" pitchFamily="18" charset="0"/>
              </a:rPr>
              <a:t>Front-end </a:t>
            </a:r>
            <a:r>
              <a:rPr lang="en-US" b="1" dirty="0" smtClean="0">
                <a:solidFill>
                  <a:schemeClr val="accent6">
                    <a:lumMod val="50000"/>
                  </a:schemeClr>
                </a:solidFill>
                <a:latin typeface="Book Antiqua" pitchFamily="18" charset="0"/>
              </a:rPr>
              <a:t>technologies: </a:t>
            </a:r>
            <a:r>
              <a:rPr lang="en-US" b="1" dirty="0" err="1" smtClean="0">
                <a:solidFill>
                  <a:schemeClr val="accent6">
                    <a:lumMod val="50000"/>
                  </a:schemeClr>
                </a:solidFill>
                <a:latin typeface="Book Antiqua" pitchFamily="18" charset="0"/>
              </a:rPr>
              <a:t>jsp</a:t>
            </a:r>
            <a:r>
              <a:rPr lang="en-US" b="1" dirty="0" smtClean="0">
                <a:solidFill>
                  <a:schemeClr val="accent6">
                    <a:lumMod val="50000"/>
                  </a:schemeClr>
                </a:solidFill>
                <a:latin typeface="Book Antiqua" pitchFamily="18" charset="0"/>
              </a:rPr>
              <a:t>, </a:t>
            </a:r>
            <a:r>
              <a:rPr lang="en-US" b="1" dirty="0" err="1" smtClean="0">
                <a:solidFill>
                  <a:schemeClr val="accent6">
                    <a:lumMod val="50000"/>
                  </a:schemeClr>
                </a:solidFill>
                <a:latin typeface="Book Antiqua" pitchFamily="18" charset="0"/>
              </a:rPr>
              <a:t>jQuery</a:t>
            </a:r>
            <a:r>
              <a:rPr lang="en-US" b="1" dirty="0" smtClean="0">
                <a:solidFill>
                  <a:schemeClr val="accent6">
                    <a:lumMod val="50000"/>
                  </a:schemeClr>
                </a:solidFill>
                <a:latin typeface="Book Antiqua" pitchFamily="18" charset="0"/>
              </a:rPr>
              <a:t>, </a:t>
            </a:r>
            <a:r>
              <a:rPr lang="en-US" b="1" dirty="0" err="1" smtClean="0">
                <a:solidFill>
                  <a:schemeClr val="accent6">
                    <a:lumMod val="50000"/>
                  </a:schemeClr>
                </a:solidFill>
                <a:latin typeface="Book Antiqua" pitchFamily="18" charset="0"/>
              </a:rPr>
              <a:t>Javascript</a:t>
            </a:r>
            <a:r>
              <a:rPr lang="en-US" b="1" dirty="0" smtClean="0">
                <a:solidFill>
                  <a:schemeClr val="accent6">
                    <a:lumMod val="50000"/>
                  </a:schemeClr>
                </a:solidFill>
                <a:latin typeface="Book Antiqua" pitchFamily="18" charset="0"/>
              </a:rPr>
              <a:t>, CSS, html</a:t>
            </a:r>
            <a:endParaRPr lang="en-US" dirty="0" smtClean="0">
              <a:solidFill>
                <a:schemeClr val="accent6">
                  <a:lumMod val="50000"/>
                </a:schemeClr>
              </a:solidFill>
              <a:latin typeface="Book Antiqua" pitchFamily="18" charset="0"/>
            </a:endParaRPr>
          </a:p>
          <a:p>
            <a:pPr lvl="0"/>
            <a:endParaRPr lang="en-US" dirty="0">
              <a:solidFill>
                <a:schemeClr val="accent6">
                  <a:lumMod val="50000"/>
                </a:schemeClr>
              </a:solidFill>
              <a:latin typeface="Book Antiqua" pitchFamily="18" charset="0"/>
            </a:endParaRPr>
          </a:p>
          <a:p>
            <a:pPr lvl="0"/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Book Antiqua" pitchFamily="18" charset="0"/>
              </a:rPr>
              <a:t>Back-end </a:t>
            </a:r>
            <a:r>
              <a:rPr lang="en-US" b="1" dirty="0" smtClean="0">
                <a:solidFill>
                  <a:schemeClr val="accent6">
                    <a:lumMod val="50000"/>
                  </a:schemeClr>
                </a:solidFill>
                <a:latin typeface="Book Antiqua" pitchFamily="18" charset="0"/>
              </a:rPr>
              <a:t>technologies: Hibernate</a:t>
            </a:r>
            <a:br>
              <a:rPr lang="en-US" b="1" dirty="0" smtClean="0">
                <a:solidFill>
                  <a:schemeClr val="accent6">
                    <a:lumMod val="50000"/>
                  </a:schemeClr>
                </a:solidFill>
                <a:latin typeface="Book Antiqua" pitchFamily="18" charset="0"/>
              </a:rPr>
            </a:br>
            <a:endParaRPr lang="en-US" dirty="0" smtClean="0">
              <a:solidFill>
                <a:schemeClr val="accent6">
                  <a:lumMod val="50000"/>
                </a:schemeClr>
              </a:solidFill>
              <a:latin typeface="Book Antiqua" pitchFamily="18" charset="0"/>
            </a:endParaRPr>
          </a:p>
          <a:p>
            <a:pPr lvl="0"/>
            <a:r>
              <a:rPr lang="en-US" b="1" dirty="0" smtClean="0">
                <a:solidFill>
                  <a:schemeClr val="accent6">
                    <a:lumMod val="50000"/>
                  </a:schemeClr>
                </a:solidFill>
                <a:latin typeface="Book Antiqua" pitchFamily="18" charset="0"/>
              </a:rPr>
              <a:t>Tools: Eclipse, Android SDK, notepad++, Oracle, </a:t>
            </a:r>
            <a:r>
              <a:rPr lang="en-US" b="1" dirty="0" err="1" smtClean="0">
                <a:solidFill>
                  <a:schemeClr val="accent6">
                    <a:lumMod val="50000"/>
                  </a:schemeClr>
                </a:solidFill>
                <a:latin typeface="Book Antiqua" pitchFamily="18" charset="0"/>
              </a:rPr>
              <a:t>uPortal</a:t>
            </a:r>
            <a:r>
              <a:rPr lang="en-US" b="1" dirty="0" smtClean="0">
                <a:solidFill>
                  <a:schemeClr val="accent6">
                    <a:lumMod val="50000"/>
                  </a:schemeClr>
                </a:solidFill>
                <a:latin typeface="Book Antiqua" pitchFamily="18" charset="0"/>
              </a:rPr>
              <a:t>, Glassfish, </a:t>
            </a:r>
            <a:r>
              <a:rPr lang="en-US" b="1" dirty="0" err="1" smtClean="0">
                <a:solidFill>
                  <a:schemeClr val="accent6">
                    <a:lumMod val="50000"/>
                  </a:schemeClr>
                </a:solidFill>
                <a:latin typeface="Book Antiqua" pitchFamily="18" charset="0"/>
              </a:rPr>
              <a:t>Portlet</a:t>
            </a:r>
            <a:r>
              <a:rPr lang="en-US" b="1" dirty="0" smtClean="0">
                <a:solidFill>
                  <a:schemeClr val="accent6">
                    <a:lumMod val="50000"/>
                  </a:schemeClr>
                </a:solidFill>
                <a:latin typeface="Book Antiqua" pitchFamily="18" charset="0"/>
              </a:rPr>
              <a:t> Container, MS office, Source Version, Chrome</a:t>
            </a:r>
            <a:br>
              <a:rPr lang="en-US" b="1" dirty="0" smtClean="0">
                <a:solidFill>
                  <a:schemeClr val="accent6">
                    <a:lumMod val="50000"/>
                  </a:schemeClr>
                </a:solidFill>
                <a:latin typeface="Book Antiqua" pitchFamily="18" charset="0"/>
              </a:rPr>
            </a:br>
            <a:endParaRPr lang="en-US" dirty="0">
              <a:solidFill>
                <a:schemeClr val="accent6">
                  <a:lumMod val="50000"/>
                </a:schemeClr>
              </a:solidFill>
              <a:latin typeface="Book Antiqua" pitchFamily="18" charset="0"/>
            </a:endParaRPr>
          </a:p>
          <a:p>
            <a:pPr lvl="0"/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Book Antiqua" pitchFamily="18" charset="0"/>
              </a:rPr>
              <a:t>Architecture and design </a:t>
            </a:r>
            <a:r>
              <a:rPr lang="en-US" b="1" dirty="0" smtClean="0">
                <a:solidFill>
                  <a:schemeClr val="accent6">
                    <a:lumMod val="50000"/>
                  </a:schemeClr>
                </a:solidFill>
                <a:latin typeface="Book Antiqua" pitchFamily="18" charset="0"/>
              </a:rPr>
              <a:t>patterns: Three Tiers Architecture, Dependency Injection, Spring MVC </a:t>
            </a:r>
            <a:r>
              <a:rPr lang="en-US" b="1" dirty="0" err="1" smtClean="0">
                <a:solidFill>
                  <a:schemeClr val="accent6">
                    <a:lumMod val="50000"/>
                  </a:schemeClr>
                </a:solidFill>
                <a:latin typeface="Book Antiqua" pitchFamily="18" charset="0"/>
              </a:rPr>
              <a:t>Portlet</a:t>
            </a:r>
            <a:endParaRPr lang="en-US" dirty="0">
              <a:solidFill>
                <a:schemeClr val="accent6">
                  <a:lumMod val="50000"/>
                </a:schemeClr>
              </a:solidFill>
              <a:latin typeface="Book Antiqua" pitchFamily="18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858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6200" y="152400"/>
            <a:ext cx="838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Project Plan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0" y="3828766"/>
            <a:ext cx="9144000" cy="0"/>
          </a:xfrm>
          <a:prstGeom prst="line">
            <a:avLst/>
          </a:prstGeom>
          <a:ln>
            <a:solidFill>
              <a:schemeClr val="bg2">
                <a:alpha val="4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4572000" y="1420504"/>
            <a:ext cx="0" cy="5105400"/>
          </a:xfrm>
          <a:prstGeom prst="line">
            <a:avLst/>
          </a:prstGeom>
          <a:ln>
            <a:solidFill>
              <a:schemeClr val="bg2">
                <a:alpha val="4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ounded Rectangle 15"/>
          <p:cNvSpPr/>
          <p:nvPr/>
        </p:nvSpPr>
        <p:spPr>
          <a:xfrm>
            <a:off x="3009900" y="3256170"/>
            <a:ext cx="2514600" cy="838200"/>
          </a:xfrm>
          <a:prstGeom prst="roundRect">
            <a:avLst/>
          </a:prstGeom>
          <a:solidFill>
            <a:schemeClr val="bg2">
              <a:lumMod val="75000"/>
              <a:alpha val="46000"/>
            </a:schemeClr>
          </a:solidFill>
          <a:ln>
            <a:solidFill>
              <a:schemeClr val="tx1">
                <a:alpha val="3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accent4">
                    <a:lumMod val="50000"/>
                  </a:schemeClr>
                </a:solidFill>
                <a:latin typeface="Adobe Garamond Pro Bold" pitchFamily="18" charset="0"/>
              </a:rPr>
              <a:t>PROJECT PLAN</a:t>
            </a:r>
            <a:endParaRPr lang="en-US" sz="2800" dirty="0">
              <a:solidFill>
                <a:schemeClr val="accent4">
                  <a:lumMod val="50000"/>
                </a:schemeClr>
              </a:solidFill>
              <a:latin typeface="Adobe Garamond Pro Bold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62000" y="1491734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accent4">
                    <a:lumMod val="50000"/>
                  </a:schemeClr>
                </a:solidFill>
                <a:latin typeface="Adobe Garamond Pro Bold" pitchFamily="18" charset="0"/>
              </a:rPr>
              <a:t>DuyND</a:t>
            </a:r>
            <a:endParaRPr lang="en-US" dirty="0">
              <a:solidFill>
                <a:schemeClr val="accent4">
                  <a:lumMod val="50000"/>
                </a:schemeClr>
              </a:solidFill>
              <a:latin typeface="Adobe Garamond Pro Bold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781800" y="1491734"/>
            <a:ext cx="2306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accent4">
                    <a:lumMod val="50000"/>
                  </a:schemeClr>
                </a:solidFill>
                <a:latin typeface="Adobe Garamond Pro Bold" pitchFamily="18" charset="0"/>
              </a:rPr>
              <a:t>TruongMH</a:t>
            </a:r>
            <a:endParaRPr lang="en-US" dirty="0">
              <a:solidFill>
                <a:schemeClr val="accent4">
                  <a:lumMod val="50000"/>
                </a:schemeClr>
              </a:solidFill>
              <a:latin typeface="Adobe Garamond Pro Bold" pitchFamily="18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62000" y="4008608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accent4">
                    <a:lumMod val="50000"/>
                  </a:schemeClr>
                </a:solidFill>
                <a:latin typeface="Adobe Garamond Pro Bold" pitchFamily="18" charset="0"/>
              </a:rPr>
              <a:t>HaiTCT</a:t>
            </a:r>
            <a:endParaRPr lang="en-US" dirty="0">
              <a:solidFill>
                <a:schemeClr val="accent4">
                  <a:lumMod val="50000"/>
                </a:schemeClr>
              </a:solidFill>
              <a:latin typeface="Adobe Garamond Pro Bold" pitchFamily="18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781800" y="3973204"/>
            <a:ext cx="2277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accent4">
                    <a:lumMod val="50000"/>
                  </a:schemeClr>
                </a:solidFill>
                <a:latin typeface="Adobe Garamond Pro Bold" pitchFamily="18" charset="0"/>
              </a:rPr>
              <a:t>GiangPNT</a:t>
            </a:r>
            <a:endParaRPr lang="en-US" dirty="0">
              <a:solidFill>
                <a:schemeClr val="accent4">
                  <a:lumMod val="50000"/>
                </a:schemeClr>
              </a:solidFill>
              <a:latin typeface="Adobe Garamond Pro Bold" pitchFamily="18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57200" y="1869322"/>
            <a:ext cx="30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raveling _Typewriter" pitchFamily="2" charset="0"/>
              </a:rPr>
              <a:t>Requirement Management</a:t>
            </a:r>
            <a:endParaRPr lang="en-US" dirty="0">
              <a:latin typeface="Traveling _Typewriter" pitchFamily="2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57200" y="2286000"/>
            <a:ext cx="30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raveling _Typewriter" pitchFamily="2" charset="0"/>
              </a:rPr>
              <a:t>Android Version, </a:t>
            </a:r>
            <a:r>
              <a:rPr lang="en-US" dirty="0" err="1" smtClean="0">
                <a:latin typeface="Traveling _Typewriter" pitchFamily="2" charset="0"/>
              </a:rPr>
              <a:t>Tesing</a:t>
            </a:r>
            <a:endParaRPr lang="en-US" dirty="0">
              <a:latin typeface="Traveling _Typewriter" pitchFamily="2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57200" y="2743200"/>
            <a:ext cx="30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raveling _Typewriter" pitchFamily="2" charset="0"/>
              </a:rPr>
              <a:t>Documentation</a:t>
            </a:r>
            <a:endParaRPr lang="en-US" dirty="0">
              <a:latin typeface="Traveling _Typewriter" pitchFamily="2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57200" y="3244334"/>
            <a:ext cx="30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raveling _Typewriter" pitchFamily="2" charset="0"/>
              </a:rPr>
              <a:t>…</a:t>
            </a:r>
            <a:endParaRPr lang="en-US" dirty="0">
              <a:latin typeface="Traveling _Typewriter" pitchFamily="2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829300" y="1752600"/>
            <a:ext cx="30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raveling _Typewriter" pitchFamily="2" charset="0"/>
              </a:rPr>
              <a:t>Framework</a:t>
            </a:r>
            <a:endParaRPr lang="en-US" dirty="0">
              <a:latin typeface="Traveling _Typewriter" pitchFamily="2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828447" y="2201965"/>
            <a:ext cx="30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raveling _Typewriter" pitchFamily="2" charset="0"/>
              </a:rPr>
              <a:t>Timesheet </a:t>
            </a:r>
            <a:endParaRPr lang="en-US" dirty="0">
              <a:latin typeface="Traveling _Typewriter" pitchFamily="2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826456" y="2692441"/>
            <a:ext cx="30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raveling _Typewriter" pitchFamily="2" charset="0"/>
              </a:rPr>
              <a:t>Defect Management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925300" y="4377940"/>
            <a:ext cx="30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raveling _Typewriter" pitchFamily="2" charset="0"/>
              </a:rPr>
              <a:t>Project Planner </a:t>
            </a:r>
            <a:endParaRPr lang="en-US" dirty="0">
              <a:latin typeface="Traveling _Typewriter" pitchFamily="2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938000" y="4888468"/>
            <a:ext cx="3664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raveling _Typewriter" pitchFamily="2" charset="0"/>
              </a:rPr>
              <a:t>Project Progress</a:t>
            </a:r>
            <a:endParaRPr lang="en-US" dirty="0">
              <a:latin typeface="Traveling _Typewriter" pitchFamily="2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938000" y="5339834"/>
            <a:ext cx="3664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raveling _Typewriter" pitchFamily="2" charset="0"/>
              </a:rPr>
              <a:t>Dashboard</a:t>
            </a:r>
            <a:endParaRPr lang="en-US" dirty="0">
              <a:latin typeface="Traveling _Typewriter" pitchFamily="2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73738" y="4403764"/>
            <a:ext cx="4250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raveling _Typewriter" pitchFamily="2" charset="0"/>
              </a:rPr>
              <a:t>Project Management</a:t>
            </a:r>
            <a:endParaRPr lang="en-US" dirty="0">
              <a:latin typeface="Traveling _Typewriter" pitchFamily="2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473738" y="4888468"/>
            <a:ext cx="4250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raveling _Typewriter" pitchFamily="2" charset="0"/>
              </a:rPr>
              <a:t>Team Management</a:t>
            </a:r>
            <a:endParaRPr lang="en-US" dirty="0">
              <a:latin typeface="Traveling _Typewriter" pitchFamily="2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473738" y="5345668"/>
            <a:ext cx="42506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raveling _Typewriter" pitchFamily="2" charset="0"/>
              </a:rPr>
              <a:t>Project info: </a:t>
            </a:r>
          </a:p>
          <a:p>
            <a:r>
              <a:rPr lang="en-US" dirty="0" smtClean="0">
                <a:latin typeface="Traveling _Typewriter" pitchFamily="2" charset="0"/>
              </a:rPr>
              <a:t>      cost, product, stage, risk, issue…</a:t>
            </a:r>
            <a:endParaRPr lang="en-US" dirty="0">
              <a:latin typeface="Traveling _Typewriter" pitchFamily="2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938000" y="3059668"/>
            <a:ext cx="30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raveling _Typewriter" pitchFamily="2" charset="0"/>
              </a:rPr>
              <a:t>…</a:t>
            </a:r>
            <a:endParaRPr lang="en-US" dirty="0">
              <a:latin typeface="Traveling _Typewriter" pitchFamily="2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010845" y="5709166"/>
            <a:ext cx="30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raveling _Typewriter" pitchFamily="2" charset="0"/>
              </a:rPr>
              <a:t>…</a:t>
            </a:r>
            <a:endParaRPr lang="en-US" dirty="0">
              <a:latin typeface="Traveling _Typewriter" pitchFamily="2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796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3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6" presetClass="entr" presetSubtype="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3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6" presetClass="entr" presetSubtype="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3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4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4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4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5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5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/>
      <p:bldP spid="25" grpId="0"/>
      <p:bldP spid="26" grpId="0"/>
      <p:bldP spid="27" grpId="0"/>
      <p:bldP spid="29" grpId="0"/>
      <p:bldP spid="30" grpId="0"/>
      <p:bldP spid="31" grpId="0"/>
      <p:bldP spid="33" grpId="0"/>
      <p:bldP spid="35" grpId="0"/>
      <p:bldP spid="36" grpId="0"/>
      <p:bldP spid="37" grpId="0"/>
      <p:bldP spid="28" grpId="0"/>
      <p:bldP spid="3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6200" y="152400"/>
            <a:ext cx="9067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REQUIREMENT SPECIFICATION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  <p:sp>
        <p:nvSpPr>
          <p:cNvPr id="68" name="Content Placeholder 2"/>
          <p:cNvSpPr>
            <a:spLocks noGrp="1"/>
          </p:cNvSpPr>
          <p:nvPr>
            <p:ph idx="1"/>
          </p:nvPr>
        </p:nvSpPr>
        <p:spPr>
          <a:xfrm>
            <a:off x="533400" y="1524000"/>
            <a:ext cx="8305800" cy="4724400"/>
          </a:xfrm>
        </p:spPr>
        <p:txBody>
          <a:bodyPr/>
          <a:lstStyle/>
          <a:p>
            <a:pPr marL="457200" indent="-457200">
              <a:buAutoNum type="arabicPeriod"/>
            </a:pPr>
            <a:r>
              <a:rPr lang="en-US" sz="2400" dirty="0" smtClean="0"/>
              <a:t>Quick view of projects </a:t>
            </a:r>
            <a:r>
              <a:rPr lang="en-US" sz="2400" dirty="0"/>
              <a:t>‘</a:t>
            </a:r>
            <a:r>
              <a:rPr lang="en-US" sz="2400" dirty="0" smtClean="0"/>
              <a:t>status(progress, cost, efficiency)  </a:t>
            </a:r>
            <a:r>
              <a:rPr lang="en-US" sz="2400" b="1" dirty="0" smtClean="0">
                <a:sym typeface="Wingdings" pitchFamily="2" charset="2"/>
              </a:rPr>
              <a:t> </a:t>
            </a:r>
            <a:r>
              <a:rPr lang="en-US" sz="2400" b="1" dirty="0"/>
              <a:t>Dashboard</a:t>
            </a:r>
            <a:r>
              <a:rPr lang="en-US" sz="2400" b="1" dirty="0" smtClean="0">
                <a:sym typeface="Wingdings" pitchFamily="2" charset="2"/>
              </a:rPr>
              <a:t> </a:t>
            </a:r>
            <a:endParaRPr lang="en-US" sz="2400" b="1" dirty="0"/>
          </a:p>
          <a:p>
            <a:pPr marL="457200" indent="-457200">
              <a:buAutoNum type="arabicPeriod"/>
            </a:pPr>
            <a:r>
              <a:rPr lang="en-US" sz="2400" dirty="0" smtClean="0"/>
              <a:t>Planning and keep </a:t>
            </a:r>
            <a:r>
              <a:rPr lang="en-US" sz="2400" dirty="0"/>
              <a:t>track of </a:t>
            </a:r>
            <a:r>
              <a:rPr lang="en-US" sz="2400" dirty="0" smtClean="0"/>
              <a:t>tasks </a:t>
            </a:r>
            <a:r>
              <a:rPr lang="en-US" sz="2400" b="1" dirty="0" smtClean="0">
                <a:sym typeface="Wingdings" pitchFamily="2" charset="2"/>
              </a:rPr>
              <a:t> </a:t>
            </a:r>
            <a:r>
              <a:rPr lang="en-US" sz="2400" b="1" dirty="0"/>
              <a:t>Planner</a:t>
            </a:r>
            <a:r>
              <a:rPr lang="en-US" sz="2400" b="1" dirty="0" smtClean="0">
                <a:sym typeface="Wingdings" pitchFamily="2" charset="2"/>
              </a:rPr>
              <a:t> </a:t>
            </a:r>
            <a:endParaRPr lang="en-US" sz="2400" b="1" dirty="0"/>
          </a:p>
          <a:p>
            <a:pPr marL="457200" indent="-457200">
              <a:buAutoNum type="arabicPeriod"/>
            </a:pPr>
            <a:r>
              <a:rPr lang="en-US" sz="2400" dirty="0" smtClean="0"/>
              <a:t>Project Management (project’s info, risk, issue, product, stage, delivery, cost) </a:t>
            </a:r>
            <a:r>
              <a:rPr lang="en-US" sz="2400" b="1" dirty="0">
                <a:sym typeface="Wingdings" pitchFamily="2" charset="2"/>
              </a:rPr>
              <a:t> </a:t>
            </a:r>
            <a:r>
              <a:rPr lang="en-US" sz="2400" b="1" dirty="0" smtClean="0"/>
              <a:t>Project Eye</a:t>
            </a:r>
            <a:endParaRPr lang="en-US" sz="2400" b="1" dirty="0"/>
          </a:p>
          <a:p>
            <a:pPr marL="457200" indent="-457200">
              <a:buAutoNum type="arabicPeriod"/>
            </a:pPr>
            <a:r>
              <a:rPr lang="en-US" sz="2400" dirty="0" smtClean="0"/>
              <a:t>Effort management </a:t>
            </a:r>
            <a:r>
              <a:rPr lang="en-US" sz="2400" b="1" dirty="0">
                <a:sym typeface="Wingdings" pitchFamily="2" charset="2"/>
              </a:rPr>
              <a:t> </a:t>
            </a:r>
            <a:r>
              <a:rPr lang="en-US" sz="2400" b="1" dirty="0" smtClean="0"/>
              <a:t>Timesheet</a:t>
            </a:r>
            <a:endParaRPr lang="en-US" sz="2400" dirty="0"/>
          </a:p>
          <a:p>
            <a:pPr marL="457200" indent="-457200">
              <a:buAutoNum type="arabicPeriod"/>
            </a:pPr>
            <a:r>
              <a:rPr lang="en-US" sz="2400" dirty="0" smtClean="0"/>
              <a:t>Defect Management </a:t>
            </a:r>
            <a:r>
              <a:rPr lang="en-US" sz="2400" b="1" dirty="0">
                <a:sym typeface="Wingdings" pitchFamily="2" charset="2"/>
              </a:rPr>
              <a:t> </a:t>
            </a:r>
            <a:r>
              <a:rPr lang="en-US" sz="2400" b="1" dirty="0" smtClean="0"/>
              <a:t>DMS</a:t>
            </a:r>
            <a:endParaRPr lang="en-US" sz="2400" dirty="0"/>
          </a:p>
          <a:p>
            <a:pPr marL="457200" indent="-457200">
              <a:buAutoNum type="arabicPeriod"/>
            </a:pPr>
            <a:r>
              <a:rPr lang="en-US" sz="2400" dirty="0" smtClean="0"/>
              <a:t>Requirement Management </a:t>
            </a:r>
            <a:r>
              <a:rPr lang="en-US" sz="2400" b="1" dirty="0">
                <a:sym typeface="Wingdings" pitchFamily="2" charset="2"/>
              </a:rPr>
              <a:t> </a:t>
            </a:r>
            <a:r>
              <a:rPr lang="en-US" sz="2400" b="1" dirty="0" smtClean="0"/>
              <a:t>Requirements</a:t>
            </a:r>
            <a:endParaRPr lang="en-US" sz="2400" dirty="0"/>
          </a:p>
          <a:p>
            <a:pPr marL="457200" indent="-457200">
              <a:buAutoNum type="arabicPeriod"/>
            </a:pPr>
            <a:r>
              <a:rPr lang="en-US" sz="2400" dirty="0" smtClean="0">
                <a:sym typeface="Wingdings" pitchFamily="2" charset="2"/>
              </a:rPr>
              <a:t>User Administration  </a:t>
            </a:r>
            <a:r>
              <a:rPr lang="en-US" sz="2400" b="1" dirty="0" smtClean="0"/>
              <a:t>Admin </a:t>
            </a:r>
            <a:r>
              <a:rPr lang="en-US" sz="2400" dirty="0">
                <a:sym typeface="Wingdings" pitchFamily="2" charset="2"/>
              </a:rPr>
              <a:t>(</a:t>
            </a:r>
            <a:r>
              <a:rPr lang="en-US" sz="2400" dirty="0" err="1" smtClean="0">
                <a:sym typeface="Wingdings" pitchFamily="2" charset="2"/>
              </a:rPr>
              <a:t>uPortal</a:t>
            </a:r>
            <a:r>
              <a:rPr lang="en-US" sz="2400" dirty="0" smtClean="0">
                <a:sym typeface="Wingdings" pitchFamily="2" charset="2"/>
              </a:rPr>
              <a:t>) </a:t>
            </a:r>
            <a:endParaRPr lang="en-US" sz="2400" dirty="0">
              <a:sym typeface="Wingdings" pitchFamily="2" charset="2"/>
            </a:endParaRPr>
          </a:p>
          <a:p>
            <a:pPr marL="457200" indent="-457200">
              <a:buAutoNum type="arabicPeriod"/>
            </a:pPr>
            <a:r>
              <a:rPr lang="en-US" sz="2400" dirty="0" smtClean="0">
                <a:sym typeface="Wingdings" pitchFamily="2" charset="2"/>
              </a:rPr>
              <a:t>export report </a:t>
            </a:r>
            <a:r>
              <a:rPr lang="en-US" sz="2400" dirty="0">
                <a:sym typeface="Wingdings" pitchFamily="2" charset="2"/>
              </a:rPr>
              <a:t> </a:t>
            </a:r>
            <a:r>
              <a:rPr lang="en-US" sz="2400" b="1" dirty="0" smtClean="0">
                <a:sym typeface="Wingdings" pitchFamily="2" charset="2"/>
              </a:rPr>
              <a:t>Report</a:t>
            </a:r>
            <a:endParaRPr lang="en-US" sz="2400" dirty="0">
              <a:sym typeface="Wingdings" pitchFamily="2" charset="2"/>
            </a:endParaRPr>
          </a:p>
          <a:p>
            <a:pPr marL="457200" indent="-457200">
              <a:buAutoNum type="arabicPeriod"/>
            </a:pPr>
            <a:r>
              <a:rPr lang="en-US" sz="2400" dirty="0" smtClean="0">
                <a:sym typeface="Wingdings" pitchFamily="2" charset="2"/>
              </a:rPr>
              <a:t>Android </a:t>
            </a:r>
            <a:r>
              <a:rPr lang="en-US" sz="2400" dirty="0">
                <a:sym typeface="Wingdings" pitchFamily="2" charset="2"/>
              </a:rPr>
              <a:t>dashboard </a:t>
            </a:r>
            <a:r>
              <a:rPr lang="en-US" sz="2400" dirty="0" smtClean="0">
                <a:sym typeface="Wingdings" pitchFamily="2" charset="2"/>
              </a:rPr>
              <a:t>version </a:t>
            </a:r>
            <a:r>
              <a:rPr lang="en-US" sz="2400" dirty="0">
                <a:sym typeface="Wingdings" pitchFamily="2" charset="2"/>
              </a:rPr>
              <a:t> </a:t>
            </a:r>
            <a:r>
              <a:rPr lang="en-US" sz="2400" b="1" dirty="0" smtClean="0">
                <a:sym typeface="Wingdings" pitchFamily="2" charset="2"/>
              </a:rPr>
              <a:t>Android module</a:t>
            </a:r>
            <a:endParaRPr lang="en-US" sz="2400" dirty="0"/>
          </a:p>
          <a:p>
            <a:pPr lvl="1">
              <a:buFont typeface="Wingdings" pitchFamily="2" charset="2"/>
              <a:buChar char="Ø"/>
            </a:pPr>
            <a:endParaRPr lang="en-US" sz="2000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488837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6200" y="152400"/>
            <a:ext cx="838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DETAIL DESIGN</a:t>
            </a:r>
          </a:p>
        </p:txBody>
      </p:sp>
      <p:sp>
        <p:nvSpPr>
          <p:cNvPr id="68" name="Rectangle 67"/>
          <p:cNvSpPr>
            <a:spLocks noChangeArrowheads="1"/>
          </p:cNvSpPr>
          <p:nvPr/>
        </p:nvSpPr>
        <p:spPr bwMode="auto">
          <a:xfrm>
            <a:off x="1524000" y="2039938"/>
            <a:ext cx="44196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/>
            <a:r>
              <a:rPr lang="en-US" sz="2800" dirty="0" smtClean="0">
                <a:solidFill>
                  <a:srgbClr val="000000"/>
                </a:solidFill>
                <a:latin typeface="Times New Roman" pitchFamily="18" charset="0"/>
              </a:rPr>
              <a:t>SYSTEM ARCHITECTURE</a:t>
            </a:r>
            <a:endParaRPr lang="en-US" sz="28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69" name="Rectangle 68"/>
          <p:cNvSpPr>
            <a:spLocks noChangeArrowheads="1"/>
          </p:cNvSpPr>
          <p:nvPr/>
        </p:nvSpPr>
        <p:spPr bwMode="auto">
          <a:xfrm>
            <a:off x="1524000" y="2965689"/>
            <a:ext cx="480060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0" hangingPunct="0"/>
            <a:r>
              <a:rPr lang="en-US" sz="2800" dirty="0" smtClean="0">
                <a:solidFill>
                  <a:srgbClr val="000000"/>
                </a:solidFill>
                <a:latin typeface="Times New Roman" pitchFamily="18" charset="0"/>
              </a:rPr>
              <a:t>UI DESIGN</a:t>
            </a:r>
            <a:endParaRPr lang="en-US" sz="28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70" name="Rectangle 69"/>
          <p:cNvSpPr>
            <a:spLocks noChangeArrowheads="1"/>
          </p:cNvSpPr>
          <p:nvPr/>
        </p:nvSpPr>
        <p:spPr bwMode="auto">
          <a:xfrm>
            <a:off x="1524000" y="3886200"/>
            <a:ext cx="487680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0" hangingPunct="0"/>
            <a:r>
              <a:rPr lang="en-US" sz="2800" dirty="0" smtClean="0">
                <a:solidFill>
                  <a:srgbClr val="000000"/>
                </a:solidFill>
                <a:latin typeface="Times New Roman" pitchFamily="18" charset="0"/>
              </a:rPr>
              <a:t>DETAIL DESIGN</a:t>
            </a:r>
            <a:endParaRPr lang="en-US" sz="28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71" name="Rectangle 70"/>
          <p:cNvSpPr>
            <a:spLocks noChangeArrowheads="1"/>
          </p:cNvSpPr>
          <p:nvPr/>
        </p:nvSpPr>
        <p:spPr bwMode="auto">
          <a:xfrm>
            <a:off x="1524000" y="4953000"/>
            <a:ext cx="44196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/>
            <a:r>
              <a:rPr lang="en-US" sz="2800" dirty="0" smtClean="0">
                <a:solidFill>
                  <a:srgbClr val="000000"/>
                </a:solidFill>
                <a:latin typeface="Times New Roman" pitchFamily="18" charset="0"/>
              </a:rPr>
              <a:t>DATABASE DESIGN</a:t>
            </a:r>
            <a:endParaRPr lang="en-US" sz="28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grpSp>
        <p:nvGrpSpPr>
          <p:cNvPr id="72" name="Group 71"/>
          <p:cNvGrpSpPr>
            <a:grpSpLocks/>
          </p:cNvGrpSpPr>
          <p:nvPr/>
        </p:nvGrpSpPr>
        <p:grpSpPr bwMode="auto">
          <a:xfrm>
            <a:off x="1143000" y="2362200"/>
            <a:ext cx="5867400" cy="533400"/>
            <a:chOff x="1104" y="1488"/>
            <a:chExt cx="3696" cy="336"/>
          </a:xfrm>
        </p:grpSpPr>
        <p:grpSp>
          <p:nvGrpSpPr>
            <p:cNvPr id="73" name="Group 72"/>
            <p:cNvGrpSpPr>
              <a:grpSpLocks/>
            </p:cNvGrpSpPr>
            <p:nvPr/>
          </p:nvGrpSpPr>
          <p:grpSpPr bwMode="auto">
            <a:xfrm>
              <a:off x="1247" y="1622"/>
              <a:ext cx="3553" cy="68"/>
              <a:chOff x="528" y="1824"/>
              <a:chExt cx="4512" cy="71"/>
            </a:xfrm>
          </p:grpSpPr>
          <p:sp>
            <p:nvSpPr>
              <p:cNvPr id="89" name="Rectangle 11"/>
              <p:cNvSpPr>
                <a:spLocks noChangeArrowheads="1"/>
              </p:cNvSpPr>
              <p:nvPr/>
            </p:nvSpPr>
            <p:spPr bwMode="gray">
              <a:xfrm>
                <a:off x="528" y="1844"/>
                <a:ext cx="4512" cy="31"/>
              </a:xfrm>
              <a:prstGeom prst="rect">
                <a:avLst/>
              </a:prstGeom>
              <a:gradFill rotWithShape="0">
                <a:gsLst>
                  <a:gs pos="0">
                    <a:srgbClr val="009999"/>
                  </a:gs>
                  <a:gs pos="100000">
                    <a:srgbClr val="009999">
                      <a:gamma/>
                      <a:shade val="46275"/>
                      <a:invGamma/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0" name="Rectangle 12"/>
              <p:cNvSpPr>
                <a:spLocks noChangeArrowheads="1"/>
              </p:cNvSpPr>
              <p:nvPr/>
            </p:nvSpPr>
            <p:spPr bwMode="gray">
              <a:xfrm>
                <a:off x="528" y="1885"/>
                <a:ext cx="4512" cy="10"/>
              </a:xfrm>
              <a:prstGeom prst="rect">
                <a:avLst/>
              </a:prstGeom>
              <a:gradFill rotWithShape="0">
                <a:gsLst>
                  <a:gs pos="0">
                    <a:srgbClr val="009999"/>
                  </a:gs>
                  <a:gs pos="100000">
                    <a:srgbClr val="009999">
                      <a:gamma/>
                      <a:shade val="46275"/>
                      <a:invGamma/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1" name="Rectangle 13"/>
              <p:cNvSpPr>
                <a:spLocks noChangeArrowheads="1"/>
              </p:cNvSpPr>
              <p:nvPr/>
            </p:nvSpPr>
            <p:spPr bwMode="gray">
              <a:xfrm>
                <a:off x="528" y="1824"/>
                <a:ext cx="4512" cy="10"/>
              </a:xfrm>
              <a:prstGeom prst="rect">
                <a:avLst/>
              </a:prstGeom>
              <a:gradFill rotWithShape="0">
                <a:gsLst>
                  <a:gs pos="0">
                    <a:srgbClr val="009999"/>
                  </a:gs>
                  <a:gs pos="100000">
                    <a:srgbClr val="009999">
                      <a:gamma/>
                      <a:shade val="46275"/>
                      <a:invGamma/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74" name="Group 14"/>
            <p:cNvGrpSpPr>
              <a:grpSpLocks/>
            </p:cNvGrpSpPr>
            <p:nvPr/>
          </p:nvGrpSpPr>
          <p:grpSpPr bwMode="auto">
            <a:xfrm>
              <a:off x="1104" y="1488"/>
              <a:ext cx="336" cy="336"/>
              <a:chOff x="288" y="1632"/>
              <a:chExt cx="2112" cy="2448"/>
            </a:xfrm>
          </p:grpSpPr>
          <p:sp>
            <p:nvSpPr>
              <p:cNvPr id="75" name="Rectangle 15"/>
              <p:cNvSpPr>
                <a:spLocks noChangeArrowheads="1"/>
              </p:cNvSpPr>
              <p:nvPr/>
            </p:nvSpPr>
            <p:spPr bwMode="gray">
              <a:xfrm rot="2686397">
                <a:off x="1252" y="2085"/>
                <a:ext cx="128" cy="1542"/>
              </a:xfrm>
              <a:prstGeom prst="rect">
                <a:avLst/>
              </a:prstGeom>
              <a:gradFill rotWithShape="1">
                <a:gsLst>
                  <a:gs pos="0">
                    <a:srgbClr val="38BAC8">
                      <a:gamma/>
                      <a:shade val="46275"/>
                      <a:invGamma/>
                    </a:srgbClr>
                  </a:gs>
                  <a:gs pos="50000">
                    <a:srgbClr val="38BAC8"/>
                  </a:gs>
                  <a:gs pos="100000">
                    <a:srgbClr val="38BAC8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" name="Rectangle 16"/>
              <p:cNvSpPr>
                <a:spLocks noChangeArrowheads="1"/>
              </p:cNvSpPr>
              <p:nvPr/>
            </p:nvSpPr>
            <p:spPr bwMode="gray">
              <a:xfrm rot="2686397">
                <a:off x="1515" y="2386"/>
                <a:ext cx="128" cy="1542"/>
              </a:xfrm>
              <a:prstGeom prst="rect">
                <a:avLst/>
              </a:prstGeom>
              <a:gradFill rotWithShape="1">
                <a:gsLst>
                  <a:gs pos="0">
                    <a:srgbClr val="38BAC8">
                      <a:gamma/>
                      <a:shade val="46275"/>
                      <a:invGamma/>
                    </a:srgbClr>
                  </a:gs>
                  <a:gs pos="50000">
                    <a:srgbClr val="38BAC8"/>
                  </a:gs>
                  <a:gs pos="100000">
                    <a:srgbClr val="38BAC8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" name="Rectangle 17"/>
              <p:cNvSpPr>
                <a:spLocks noChangeArrowheads="1"/>
              </p:cNvSpPr>
              <p:nvPr/>
            </p:nvSpPr>
            <p:spPr bwMode="gray">
              <a:xfrm rot="2686397">
                <a:off x="986" y="1780"/>
                <a:ext cx="128" cy="1542"/>
              </a:xfrm>
              <a:prstGeom prst="rect">
                <a:avLst/>
              </a:prstGeom>
              <a:gradFill rotWithShape="1">
                <a:gsLst>
                  <a:gs pos="0">
                    <a:srgbClr val="38BAC8">
                      <a:gamma/>
                      <a:shade val="46275"/>
                      <a:invGamma/>
                    </a:srgbClr>
                  </a:gs>
                  <a:gs pos="50000">
                    <a:srgbClr val="38BAC8"/>
                  </a:gs>
                  <a:gs pos="100000">
                    <a:srgbClr val="38BAC8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" name="Rectangle 18"/>
              <p:cNvSpPr>
                <a:spLocks noChangeArrowheads="1"/>
              </p:cNvSpPr>
              <p:nvPr/>
            </p:nvSpPr>
            <p:spPr bwMode="gray">
              <a:xfrm rot="2686397">
                <a:off x="288" y="3237"/>
                <a:ext cx="1327" cy="149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" name="Rectangle 19"/>
              <p:cNvSpPr>
                <a:spLocks noChangeArrowheads="1"/>
              </p:cNvSpPr>
              <p:nvPr/>
            </p:nvSpPr>
            <p:spPr bwMode="gray">
              <a:xfrm rot="2686397">
                <a:off x="551" y="2936"/>
                <a:ext cx="1327" cy="145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" name="Rectangle 20"/>
              <p:cNvSpPr>
                <a:spLocks noChangeArrowheads="1"/>
              </p:cNvSpPr>
              <p:nvPr/>
            </p:nvSpPr>
            <p:spPr bwMode="gray">
              <a:xfrm rot="2686397">
                <a:off x="810" y="2627"/>
                <a:ext cx="1327" cy="149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" name="Rectangle 21"/>
              <p:cNvSpPr>
                <a:spLocks noChangeArrowheads="1"/>
              </p:cNvSpPr>
              <p:nvPr/>
            </p:nvSpPr>
            <p:spPr bwMode="gray">
              <a:xfrm rot="2686397">
                <a:off x="1073" y="2322"/>
                <a:ext cx="1327" cy="145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" name="Rectangle 22"/>
              <p:cNvSpPr>
                <a:spLocks noChangeArrowheads="1"/>
              </p:cNvSpPr>
              <p:nvPr/>
            </p:nvSpPr>
            <p:spPr bwMode="gray">
              <a:xfrm rot="2686397">
                <a:off x="1646" y="2539"/>
                <a:ext cx="128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3" name="Rectangle 23"/>
              <p:cNvSpPr>
                <a:spLocks noChangeArrowheads="1"/>
              </p:cNvSpPr>
              <p:nvPr/>
            </p:nvSpPr>
            <p:spPr bwMode="gray">
              <a:xfrm rot="2686397">
                <a:off x="1387" y="2234"/>
                <a:ext cx="125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4" name="Rectangle 24"/>
              <p:cNvSpPr>
                <a:spLocks noChangeArrowheads="1"/>
              </p:cNvSpPr>
              <p:nvPr/>
            </p:nvSpPr>
            <p:spPr bwMode="gray">
              <a:xfrm rot="2686397">
                <a:off x="858" y="1632"/>
                <a:ext cx="125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5" name="Rectangle 25"/>
              <p:cNvSpPr>
                <a:spLocks noChangeArrowheads="1"/>
              </p:cNvSpPr>
              <p:nvPr/>
            </p:nvSpPr>
            <p:spPr bwMode="gray">
              <a:xfrm rot="2686397">
                <a:off x="1121" y="1933"/>
                <a:ext cx="128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6" name="Rectangle 26"/>
              <p:cNvSpPr>
                <a:spLocks noChangeArrowheads="1"/>
              </p:cNvSpPr>
              <p:nvPr/>
            </p:nvSpPr>
            <p:spPr bwMode="gray">
              <a:xfrm rot="2686397">
                <a:off x="419" y="3085"/>
                <a:ext cx="1328" cy="148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7" name="Rectangle 27"/>
              <p:cNvSpPr>
                <a:spLocks noChangeArrowheads="1"/>
              </p:cNvSpPr>
              <p:nvPr/>
            </p:nvSpPr>
            <p:spPr bwMode="gray">
              <a:xfrm rot="2686397">
                <a:off x="679" y="2780"/>
                <a:ext cx="1327" cy="148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8" name="Rectangle 28"/>
              <p:cNvSpPr>
                <a:spLocks noChangeArrowheads="1"/>
              </p:cNvSpPr>
              <p:nvPr/>
            </p:nvSpPr>
            <p:spPr bwMode="gray">
              <a:xfrm rot="2686397">
                <a:off x="941" y="2471"/>
                <a:ext cx="1328" cy="148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92" name="Group 91"/>
          <p:cNvGrpSpPr>
            <a:grpSpLocks/>
          </p:cNvGrpSpPr>
          <p:nvPr/>
        </p:nvGrpSpPr>
        <p:grpSpPr bwMode="auto">
          <a:xfrm>
            <a:off x="1143000" y="3276600"/>
            <a:ext cx="5867400" cy="533400"/>
            <a:chOff x="960" y="1536"/>
            <a:chExt cx="3696" cy="336"/>
          </a:xfrm>
        </p:grpSpPr>
        <p:grpSp>
          <p:nvGrpSpPr>
            <p:cNvPr id="93" name="Group 92"/>
            <p:cNvGrpSpPr>
              <a:grpSpLocks/>
            </p:cNvGrpSpPr>
            <p:nvPr/>
          </p:nvGrpSpPr>
          <p:grpSpPr bwMode="auto">
            <a:xfrm>
              <a:off x="1103" y="1670"/>
              <a:ext cx="3553" cy="68"/>
              <a:chOff x="528" y="1824"/>
              <a:chExt cx="4512" cy="71"/>
            </a:xfrm>
          </p:grpSpPr>
          <p:sp>
            <p:nvSpPr>
              <p:cNvPr id="109" name="Rectangle 31"/>
              <p:cNvSpPr>
                <a:spLocks noChangeArrowheads="1"/>
              </p:cNvSpPr>
              <p:nvPr/>
            </p:nvSpPr>
            <p:spPr bwMode="gray">
              <a:xfrm>
                <a:off x="528" y="1844"/>
                <a:ext cx="4512" cy="31"/>
              </a:xfrm>
              <a:prstGeom prst="rect">
                <a:avLst/>
              </a:prstGeom>
              <a:gradFill rotWithShape="0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0" name="Rectangle 32"/>
              <p:cNvSpPr>
                <a:spLocks noChangeArrowheads="1"/>
              </p:cNvSpPr>
              <p:nvPr/>
            </p:nvSpPr>
            <p:spPr bwMode="gray">
              <a:xfrm>
                <a:off x="528" y="1885"/>
                <a:ext cx="4512" cy="10"/>
              </a:xfrm>
              <a:prstGeom prst="rect">
                <a:avLst/>
              </a:prstGeom>
              <a:gradFill rotWithShape="0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1" name="Rectangle 33"/>
              <p:cNvSpPr>
                <a:spLocks noChangeArrowheads="1"/>
              </p:cNvSpPr>
              <p:nvPr/>
            </p:nvSpPr>
            <p:spPr bwMode="gray">
              <a:xfrm>
                <a:off x="528" y="1824"/>
                <a:ext cx="4512" cy="10"/>
              </a:xfrm>
              <a:prstGeom prst="rect">
                <a:avLst/>
              </a:prstGeom>
              <a:gradFill rotWithShape="0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94" name="Group 34"/>
            <p:cNvGrpSpPr>
              <a:grpSpLocks/>
            </p:cNvGrpSpPr>
            <p:nvPr/>
          </p:nvGrpSpPr>
          <p:grpSpPr bwMode="auto">
            <a:xfrm>
              <a:off x="960" y="1536"/>
              <a:ext cx="336" cy="336"/>
              <a:chOff x="288" y="1632"/>
              <a:chExt cx="2112" cy="2448"/>
            </a:xfrm>
          </p:grpSpPr>
          <p:sp>
            <p:nvSpPr>
              <p:cNvPr id="95" name="Rectangle 35"/>
              <p:cNvSpPr>
                <a:spLocks noChangeArrowheads="1"/>
              </p:cNvSpPr>
              <p:nvPr/>
            </p:nvSpPr>
            <p:spPr bwMode="gray">
              <a:xfrm rot="2686397">
                <a:off x="1252" y="2085"/>
                <a:ext cx="128" cy="1542"/>
              </a:xfrm>
              <a:prstGeom prst="rect">
                <a:avLst/>
              </a:prstGeom>
              <a:gradFill rotWithShape="1">
                <a:gsLst>
                  <a:gs pos="0">
                    <a:srgbClr val="38BAC8">
                      <a:gamma/>
                      <a:shade val="46275"/>
                      <a:invGamma/>
                    </a:srgbClr>
                  </a:gs>
                  <a:gs pos="50000">
                    <a:srgbClr val="38BAC8"/>
                  </a:gs>
                  <a:gs pos="100000">
                    <a:srgbClr val="38BAC8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6" name="Rectangle 36"/>
              <p:cNvSpPr>
                <a:spLocks noChangeArrowheads="1"/>
              </p:cNvSpPr>
              <p:nvPr/>
            </p:nvSpPr>
            <p:spPr bwMode="gray">
              <a:xfrm rot="2686397">
                <a:off x="1515" y="2386"/>
                <a:ext cx="128" cy="1542"/>
              </a:xfrm>
              <a:prstGeom prst="rect">
                <a:avLst/>
              </a:prstGeom>
              <a:gradFill rotWithShape="1">
                <a:gsLst>
                  <a:gs pos="0">
                    <a:srgbClr val="38BAC8">
                      <a:gamma/>
                      <a:shade val="46275"/>
                      <a:invGamma/>
                    </a:srgbClr>
                  </a:gs>
                  <a:gs pos="50000">
                    <a:srgbClr val="38BAC8"/>
                  </a:gs>
                  <a:gs pos="100000">
                    <a:srgbClr val="38BAC8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7" name="Rectangle 37"/>
              <p:cNvSpPr>
                <a:spLocks noChangeArrowheads="1"/>
              </p:cNvSpPr>
              <p:nvPr/>
            </p:nvSpPr>
            <p:spPr bwMode="gray">
              <a:xfrm rot="2686397">
                <a:off x="986" y="1780"/>
                <a:ext cx="128" cy="1542"/>
              </a:xfrm>
              <a:prstGeom prst="rect">
                <a:avLst/>
              </a:prstGeom>
              <a:gradFill rotWithShape="1">
                <a:gsLst>
                  <a:gs pos="0">
                    <a:srgbClr val="38BAC8">
                      <a:gamma/>
                      <a:shade val="46275"/>
                      <a:invGamma/>
                    </a:srgbClr>
                  </a:gs>
                  <a:gs pos="50000">
                    <a:srgbClr val="38BAC8"/>
                  </a:gs>
                  <a:gs pos="100000">
                    <a:srgbClr val="38BAC8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8" name="Rectangle 38"/>
              <p:cNvSpPr>
                <a:spLocks noChangeArrowheads="1"/>
              </p:cNvSpPr>
              <p:nvPr/>
            </p:nvSpPr>
            <p:spPr bwMode="gray">
              <a:xfrm rot="2686397">
                <a:off x="288" y="3237"/>
                <a:ext cx="1327" cy="149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" name="Rectangle 39"/>
              <p:cNvSpPr>
                <a:spLocks noChangeArrowheads="1"/>
              </p:cNvSpPr>
              <p:nvPr/>
            </p:nvSpPr>
            <p:spPr bwMode="gray">
              <a:xfrm rot="2686397">
                <a:off x="551" y="2936"/>
                <a:ext cx="1327" cy="145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0" name="Rectangle 40"/>
              <p:cNvSpPr>
                <a:spLocks noChangeArrowheads="1"/>
              </p:cNvSpPr>
              <p:nvPr/>
            </p:nvSpPr>
            <p:spPr bwMode="gray">
              <a:xfrm rot="2686397">
                <a:off x="810" y="2627"/>
                <a:ext cx="1327" cy="149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1" name="Rectangle 41"/>
              <p:cNvSpPr>
                <a:spLocks noChangeArrowheads="1"/>
              </p:cNvSpPr>
              <p:nvPr/>
            </p:nvSpPr>
            <p:spPr bwMode="gray">
              <a:xfrm rot="2686397">
                <a:off x="1073" y="2322"/>
                <a:ext cx="1327" cy="145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2" name="Rectangle 42"/>
              <p:cNvSpPr>
                <a:spLocks noChangeArrowheads="1"/>
              </p:cNvSpPr>
              <p:nvPr/>
            </p:nvSpPr>
            <p:spPr bwMode="gray">
              <a:xfrm rot="2686397">
                <a:off x="1646" y="2539"/>
                <a:ext cx="128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" name="Rectangle 43"/>
              <p:cNvSpPr>
                <a:spLocks noChangeArrowheads="1"/>
              </p:cNvSpPr>
              <p:nvPr/>
            </p:nvSpPr>
            <p:spPr bwMode="gray">
              <a:xfrm rot="2686397">
                <a:off x="1387" y="2234"/>
                <a:ext cx="125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" name="Rectangle 44"/>
              <p:cNvSpPr>
                <a:spLocks noChangeArrowheads="1"/>
              </p:cNvSpPr>
              <p:nvPr/>
            </p:nvSpPr>
            <p:spPr bwMode="gray">
              <a:xfrm rot="2686397">
                <a:off x="858" y="1632"/>
                <a:ext cx="125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5" name="Rectangle 45"/>
              <p:cNvSpPr>
                <a:spLocks noChangeArrowheads="1"/>
              </p:cNvSpPr>
              <p:nvPr/>
            </p:nvSpPr>
            <p:spPr bwMode="gray">
              <a:xfrm rot="2686397">
                <a:off x="1121" y="1933"/>
                <a:ext cx="128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6" name="Rectangle 46"/>
              <p:cNvSpPr>
                <a:spLocks noChangeArrowheads="1"/>
              </p:cNvSpPr>
              <p:nvPr/>
            </p:nvSpPr>
            <p:spPr bwMode="gray">
              <a:xfrm rot="2686397">
                <a:off x="419" y="3085"/>
                <a:ext cx="1328" cy="148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7" name="Rectangle 47"/>
              <p:cNvSpPr>
                <a:spLocks noChangeArrowheads="1"/>
              </p:cNvSpPr>
              <p:nvPr/>
            </p:nvSpPr>
            <p:spPr bwMode="gray">
              <a:xfrm rot="2686397">
                <a:off x="679" y="2780"/>
                <a:ext cx="1327" cy="148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8" name="Rectangle 48"/>
              <p:cNvSpPr>
                <a:spLocks noChangeArrowheads="1"/>
              </p:cNvSpPr>
              <p:nvPr/>
            </p:nvSpPr>
            <p:spPr bwMode="gray">
              <a:xfrm rot="2686397">
                <a:off x="941" y="2471"/>
                <a:ext cx="1328" cy="148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112" name="Group 111"/>
          <p:cNvGrpSpPr>
            <a:grpSpLocks/>
          </p:cNvGrpSpPr>
          <p:nvPr/>
        </p:nvGrpSpPr>
        <p:grpSpPr bwMode="auto">
          <a:xfrm>
            <a:off x="1143000" y="5257800"/>
            <a:ext cx="5867400" cy="533400"/>
            <a:chOff x="960" y="1536"/>
            <a:chExt cx="3696" cy="336"/>
          </a:xfrm>
        </p:grpSpPr>
        <p:grpSp>
          <p:nvGrpSpPr>
            <p:cNvPr id="113" name="Group 112"/>
            <p:cNvGrpSpPr>
              <a:grpSpLocks/>
            </p:cNvGrpSpPr>
            <p:nvPr/>
          </p:nvGrpSpPr>
          <p:grpSpPr bwMode="auto">
            <a:xfrm>
              <a:off x="1103" y="1670"/>
              <a:ext cx="3553" cy="68"/>
              <a:chOff x="528" y="1824"/>
              <a:chExt cx="4512" cy="71"/>
            </a:xfrm>
          </p:grpSpPr>
          <p:sp>
            <p:nvSpPr>
              <p:cNvPr id="129" name="Rectangle 51"/>
              <p:cNvSpPr>
                <a:spLocks noChangeArrowheads="1"/>
              </p:cNvSpPr>
              <p:nvPr/>
            </p:nvSpPr>
            <p:spPr bwMode="gray">
              <a:xfrm>
                <a:off x="528" y="1844"/>
                <a:ext cx="4512" cy="31"/>
              </a:xfrm>
              <a:prstGeom prst="rect">
                <a:avLst/>
              </a:prstGeom>
              <a:gradFill rotWithShape="0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0" name="Rectangle 52"/>
              <p:cNvSpPr>
                <a:spLocks noChangeArrowheads="1"/>
              </p:cNvSpPr>
              <p:nvPr/>
            </p:nvSpPr>
            <p:spPr bwMode="gray">
              <a:xfrm>
                <a:off x="528" y="1885"/>
                <a:ext cx="4512" cy="10"/>
              </a:xfrm>
              <a:prstGeom prst="rect">
                <a:avLst/>
              </a:prstGeom>
              <a:gradFill rotWithShape="0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1" name="Rectangle 53"/>
              <p:cNvSpPr>
                <a:spLocks noChangeArrowheads="1"/>
              </p:cNvSpPr>
              <p:nvPr/>
            </p:nvSpPr>
            <p:spPr bwMode="gray">
              <a:xfrm>
                <a:off x="528" y="1824"/>
                <a:ext cx="4512" cy="10"/>
              </a:xfrm>
              <a:prstGeom prst="rect">
                <a:avLst/>
              </a:prstGeom>
              <a:gradFill rotWithShape="0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14" name="Group 54"/>
            <p:cNvGrpSpPr>
              <a:grpSpLocks/>
            </p:cNvGrpSpPr>
            <p:nvPr/>
          </p:nvGrpSpPr>
          <p:grpSpPr bwMode="auto">
            <a:xfrm>
              <a:off x="960" y="1536"/>
              <a:ext cx="336" cy="336"/>
              <a:chOff x="288" y="1632"/>
              <a:chExt cx="2112" cy="2448"/>
            </a:xfrm>
          </p:grpSpPr>
          <p:sp>
            <p:nvSpPr>
              <p:cNvPr id="115" name="Rectangle 55"/>
              <p:cNvSpPr>
                <a:spLocks noChangeArrowheads="1"/>
              </p:cNvSpPr>
              <p:nvPr/>
            </p:nvSpPr>
            <p:spPr bwMode="gray">
              <a:xfrm rot="2686397">
                <a:off x="1252" y="2085"/>
                <a:ext cx="128" cy="1542"/>
              </a:xfrm>
              <a:prstGeom prst="rect">
                <a:avLst/>
              </a:prstGeom>
              <a:gradFill rotWithShape="1">
                <a:gsLst>
                  <a:gs pos="0">
                    <a:srgbClr val="38BAC8">
                      <a:gamma/>
                      <a:shade val="46275"/>
                      <a:invGamma/>
                    </a:srgbClr>
                  </a:gs>
                  <a:gs pos="50000">
                    <a:srgbClr val="38BAC8"/>
                  </a:gs>
                  <a:gs pos="100000">
                    <a:srgbClr val="38BAC8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" name="Rectangle 56"/>
              <p:cNvSpPr>
                <a:spLocks noChangeArrowheads="1"/>
              </p:cNvSpPr>
              <p:nvPr/>
            </p:nvSpPr>
            <p:spPr bwMode="gray">
              <a:xfrm rot="2686397">
                <a:off x="1515" y="2386"/>
                <a:ext cx="128" cy="1542"/>
              </a:xfrm>
              <a:prstGeom prst="rect">
                <a:avLst/>
              </a:prstGeom>
              <a:gradFill rotWithShape="1">
                <a:gsLst>
                  <a:gs pos="0">
                    <a:srgbClr val="38BAC8">
                      <a:gamma/>
                      <a:shade val="46275"/>
                      <a:invGamma/>
                    </a:srgbClr>
                  </a:gs>
                  <a:gs pos="50000">
                    <a:srgbClr val="38BAC8"/>
                  </a:gs>
                  <a:gs pos="100000">
                    <a:srgbClr val="38BAC8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7" name="Rectangle 57"/>
              <p:cNvSpPr>
                <a:spLocks noChangeArrowheads="1"/>
              </p:cNvSpPr>
              <p:nvPr/>
            </p:nvSpPr>
            <p:spPr bwMode="gray">
              <a:xfrm rot="2686397">
                <a:off x="986" y="1780"/>
                <a:ext cx="128" cy="1542"/>
              </a:xfrm>
              <a:prstGeom prst="rect">
                <a:avLst/>
              </a:prstGeom>
              <a:gradFill rotWithShape="1">
                <a:gsLst>
                  <a:gs pos="0">
                    <a:srgbClr val="38BAC8">
                      <a:gamma/>
                      <a:shade val="46275"/>
                      <a:invGamma/>
                    </a:srgbClr>
                  </a:gs>
                  <a:gs pos="50000">
                    <a:srgbClr val="38BAC8"/>
                  </a:gs>
                  <a:gs pos="100000">
                    <a:srgbClr val="38BAC8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" name="Rectangle 58"/>
              <p:cNvSpPr>
                <a:spLocks noChangeArrowheads="1"/>
              </p:cNvSpPr>
              <p:nvPr/>
            </p:nvSpPr>
            <p:spPr bwMode="gray">
              <a:xfrm rot="2686397">
                <a:off x="288" y="3237"/>
                <a:ext cx="1327" cy="149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9" name="Rectangle 59"/>
              <p:cNvSpPr>
                <a:spLocks noChangeArrowheads="1"/>
              </p:cNvSpPr>
              <p:nvPr/>
            </p:nvSpPr>
            <p:spPr bwMode="gray">
              <a:xfrm rot="2686397">
                <a:off x="551" y="2936"/>
                <a:ext cx="1327" cy="145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0" name="Rectangle 60"/>
              <p:cNvSpPr>
                <a:spLocks noChangeArrowheads="1"/>
              </p:cNvSpPr>
              <p:nvPr/>
            </p:nvSpPr>
            <p:spPr bwMode="gray">
              <a:xfrm rot="2686397">
                <a:off x="810" y="2627"/>
                <a:ext cx="1327" cy="149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" name="Rectangle 61"/>
              <p:cNvSpPr>
                <a:spLocks noChangeArrowheads="1"/>
              </p:cNvSpPr>
              <p:nvPr/>
            </p:nvSpPr>
            <p:spPr bwMode="gray">
              <a:xfrm rot="2686397">
                <a:off x="1073" y="2322"/>
                <a:ext cx="1327" cy="145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" name="Rectangle 62"/>
              <p:cNvSpPr>
                <a:spLocks noChangeArrowheads="1"/>
              </p:cNvSpPr>
              <p:nvPr/>
            </p:nvSpPr>
            <p:spPr bwMode="gray">
              <a:xfrm rot="2686397">
                <a:off x="1646" y="2539"/>
                <a:ext cx="128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" name="Rectangle 63"/>
              <p:cNvSpPr>
                <a:spLocks noChangeArrowheads="1"/>
              </p:cNvSpPr>
              <p:nvPr/>
            </p:nvSpPr>
            <p:spPr bwMode="gray">
              <a:xfrm rot="2686397">
                <a:off x="1387" y="2234"/>
                <a:ext cx="125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4" name="Rectangle 64"/>
              <p:cNvSpPr>
                <a:spLocks noChangeArrowheads="1"/>
              </p:cNvSpPr>
              <p:nvPr/>
            </p:nvSpPr>
            <p:spPr bwMode="gray">
              <a:xfrm rot="2686397">
                <a:off x="858" y="1632"/>
                <a:ext cx="125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5" name="Rectangle 65"/>
              <p:cNvSpPr>
                <a:spLocks noChangeArrowheads="1"/>
              </p:cNvSpPr>
              <p:nvPr/>
            </p:nvSpPr>
            <p:spPr bwMode="gray">
              <a:xfrm rot="2686397">
                <a:off x="1121" y="1933"/>
                <a:ext cx="128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" name="Rectangle 66"/>
              <p:cNvSpPr>
                <a:spLocks noChangeArrowheads="1"/>
              </p:cNvSpPr>
              <p:nvPr/>
            </p:nvSpPr>
            <p:spPr bwMode="gray">
              <a:xfrm rot="2686397">
                <a:off x="419" y="3085"/>
                <a:ext cx="1328" cy="148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7" name="Rectangle 67"/>
              <p:cNvSpPr>
                <a:spLocks noChangeArrowheads="1"/>
              </p:cNvSpPr>
              <p:nvPr/>
            </p:nvSpPr>
            <p:spPr bwMode="gray">
              <a:xfrm rot="2686397">
                <a:off x="679" y="2780"/>
                <a:ext cx="1327" cy="148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8" name="Rectangle 68"/>
              <p:cNvSpPr>
                <a:spLocks noChangeArrowheads="1"/>
              </p:cNvSpPr>
              <p:nvPr/>
            </p:nvSpPr>
            <p:spPr bwMode="gray">
              <a:xfrm rot="2686397">
                <a:off x="941" y="2471"/>
                <a:ext cx="1328" cy="148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132" name="Group 131"/>
          <p:cNvGrpSpPr>
            <a:grpSpLocks/>
          </p:cNvGrpSpPr>
          <p:nvPr/>
        </p:nvGrpSpPr>
        <p:grpSpPr bwMode="auto">
          <a:xfrm>
            <a:off x="1143000" y="4267200"/>
            <a:ext cx="5867400" cy="533400"/>
            <a:chOff x="1104" y="1488"/>
            <a:chExt cx="3696" cy="336"/>
          </a:xfrm>
        </p:grpSpPr>
        <p:grpSp>
          <p:nvGrpSpPr>
            <p:cNvPr id="133" name="Group 132"/>
            <p:cNvGrpSpPr>
              <a:grpSpLocks/>
            </p:cNvGrpSpPr>
            <p:nvPr/>
          </p:nvGrpSpPr>
          <p:grpSpPr bwMode="auto">
            <a:xfrm>
              <a:off x="1247" y="1622"/>
              <a:ext cx="3553" cy="68"/>
              <a:chOff x="528" y="1824"/>
              <a:chExt cx="4512" cy="71"/>
            </a:xfrm>
          </p:grpSpPr>
          <p:sp>
            <p:nvSpPr>
              <p:cNvPr id="149" name="Rectangle 71"/>
              <p:cNvSpPr>
                <a:spLocks noChangeArrowheads="1"/>
              </p:cNvSpPr>
              <p:nvPr/>
            </p:nvSpPr>
            <p:spPr bwMode="gray">
              <a:xfrm>
                <a:off x="528" y="1844"/>
                <a:ext cx="4512" cy="31"/>
              </a:xfrm>
              <a:prstGeom prst="rect">
                <a:avLst/>
              </a:prstGeom>
              <a:gradFill rotWithShape="0">
                <a:gsLst>
                  <a:gs pos="0">
                    <a:srgbClr val="009999"/>
                  </a:gs>
                  <a:gs pos="100000">
                    <a:srgbClr val="009999">
                      <a:gamma/>
                      <a:shade val="46275"/>
                      <a:invGamma/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0" name="Rectangle 72"/>
              <p:cNvSpPr>
                <a:spLocks noChangeArrowheads="1"/>
              </p:cNvSpPr>
              <p:nvPr/>
            </p:nvSpPr>
            <p:spPr bwMode="gray">
              <a:xfrm>
                <a:off x="528" y="1885"/>
                <a:ext cx="4512" cy="10"/>
              </a:xfrm>
              <a:prstGeom prst="rect">
                <a:avLst/>
              </a:prstGeom>
              <a:gradFill rotWithShape="0">
                <a:gsLst>
                  <a:gs pos="0">
                    <a:srgbClr val="009999"/>
                  </a:gs>
                  <a:gs pos="100000">
                    <a:srgbClr val="009999">
                      <a:gamma/>
                      <a:shade val="46275"/>
                      <a:invGamma/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1" name="Rectangle 73"/>
              <p:cNvSpPr>
                <a:spLocks noChangeArrowheads="1"/>
              </p:cNvSpPr>
              <p:nvPr/>
            </p:nvSpPr>
            <p:spPr bwMode="gray">
              <a:xfrm>
                <a:off x="528" y="1824"/>
                <a:ext cx="4512" cy="10"/>
              </a:xfrm>
              <a:prstGeom prst="rect">
                <a:avLst/>
              </a:prstGeom>
              <a:gradFill rotWithShape="0">
                <a:gsLst>
                  <a:gs pos="0">
                    <a:srgbClr val="009999"/>
                  </a:gs>
                  <a:gs pos="100000">
                    <a:srgbClr val="009999">
                      <a:gamma/>
                      <a:shade val="46275"/>
                      <a:invGamma/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34" name="Group 74"/>
            <p:cNvGrpSpPr>
              <a:grpSpLocks/>
            </p:cNvGrpSpPr>
            <p:nvPr/>
          </p:nvGrpSpPr>
          <p:grpSpPr bwMode="auto">
            <a:xfrm>
              <a:off x="1104" y="1488"/>
              <a:ext cx="336" cy="336"/>
              <a:chOff x="288" y="1632"/>
              <a:chExt cx="2112" cy="2448"/>
            </a:xfrm>
          </p:grpSpPr>
          <p:sp>
            <p:nvSpPr>
              <p:cNvPr id="135" name="Rectangle 75"/>
              <p:cNvSpPr>
                <a:spLocks noChangeArrowheads="1"/>
              </p:cNvSpPr>
              <p:nvPr/>
            </p:nvSpPr>
            <p:spPr bwMode="gray">
              <a:xfrm rot="2686397">
                <a:off x="1252" y="2085"/>
                <a:ext cx="128" cy="1542"/>
              </a:xfrm>
              <a:prstGeom prst="rect">
                <a:avLst/>
              </a:prstGeom>
              <a:gradFill rotWithShape="1">
                <a:gsLst>
                  <a:gs pos="0">
                    <a:srgbClr val="38BAC8">
                      <a:gamma/>
                      <a:shade val="46275"/>
                      <a:invGamma/>
                    </a:srgbClr>
                  </a:gs>
                  <a:gs pos="50000">
                    <a:srgbClr val="38BAC8"/>
                  </a:gs>
                  <a:gs pos="100000">
                    <a:srgbClr val="38BAC8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" name="Rectangle 76"/>
              <p:cNvSpPr>
                <a:spLocks noChangeArrowheads="1"/>
              </p:cNvSpPr>
              <p:nvPr/>
            </p:nvSpPr>
            <p:spPr bwMode="gray">
              <a:xfrm rot="2686397">
                <a:off x="1515" y="2386"/>
                <a:ext cx="128" cy="1542"/>
              </a:xfrm>
              <a:prstGeom prst="rect">
                <a:avLst/>
              </a:prstGeom>
              <a:gradFill rotWithShape="1">
                <a:gsLst>
                  <a:gs pos="0">
                    <a:srgbClr val="38BAC8">
                      <a:gamma/>
                      <a:shade val="46275"/>
                      <a:invGamma/>
                    </a:srgbClr>
                  </a:gs>
                  <a:gs pos="50000">
                    <a:srgbClr val="38BAC8"/>
                  </a:gs>
                  <a:gs pos="100000">
                    <a:srgbClr val="38BAC8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7" name="Rectangle 77"/>
              <p:cNvSpPr>
                <a:spLocks noChangeArrowheads="1"/>
              </p:cNvSpPr>
              <p:nvPr/>
            </p:nvSpPr>
            <p:spPr bwMode="gray">
              <a:xfrm rot="2686397">
                <a:off x="986" y="1780"/>
                <a:ext cx="128" cy="1542"/>
              </a:xfrm>
              <a:prstGeom prst="rect">
                <a:avLst/>
              </a:prstGeom>
              <a:gradFill rotWithShape="1">
                <a:gsLst>
                  <a:gs pos="0">
                    <a:srgbClr val="38BAC8">
                      <a:gamma/>
                      <a:shade val="46275"/>
                      <a:invGamma/>
                    </a:srgbClr>
                  </a:gs>
                  <a:gs pos="50000">
                    <a:srgbClr val="38BAC8"/>
                  </a:gs>
                  <a:gs pos="100000">
                    <a:srgbClr val="38BAC8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8" name="Rectangle 78"/>
              <p:cNvSpPr>
                <a:spLocks noChangeArrowheads="1"/>
              </p:cNvSpPr>
              <p:nvPr/>
            </p:nvSpPr>
            <p:spPr bwMode="gray">
              <a:xfrm rot="2686397">
                <a:off x="288" y="3237"/>
                <a:ext cx="1327" cy="149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9" name="Rectangle 79"/>
              <p:cNvSpPr>
                <a:spLocks noChangeArrowheads="1"/>
              </p:cNvSpPr>
              <p:nvPr/>
            </p:nvSpPr>
            <p:spPr bwMode="gray">
              <a:xfrm rot="2686397">
                <a:off x="551" y="2936"/>
                <a:ext cx="1327" cy="145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0" name="Rectangle 80"/>
              <p:cNvSpPr>
                <a:spLocks noChangeArrowheads="1"/>
              </p:cNvSpPr>
              <p:nvPr/>
            </p:nvSpPr>
            <p:spPr bwMode="gray">
              <a:xfrm rot="2686397">
                <a:off x="810" y="2627"/>
                <a:ext cx="1327" cy="149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1" name="Rectangle 81"/>
              <p:cNvSpPr>
                <a:spLocks noChangeArrowheads="1"/>
              </p:cNvSpPr>
              <p:nvPr/>
            </p:nvSpPr>
            <p:spPr bwMode="gray">
              <a:xfrm rot="2686397">
                <a:off x="1073" y="2322"/>
                <a:ext cx="1327" cy="145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2" name="Rectangle 82"/>
              <p:cNvSpPr>
                <a:spLocks noChangeArrowheads="1"/>
              </p:cNvSpPr>
              <p:nvPr/>
            </p:nvSpPr>
            <p:spPr bwMode="gray">
              <a:xfrm rot="2686397">
                <a:off x="1646" y="2539"/>
                <a:ext cx="128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" name="Rectangle 83"/>
              <p:cNvSpPr>
                <a:spLocks noChangeArrowheads="1"/>
              </p:cNvSpPr>
              <p:nvPr/>
            </p:nvSpPr>
            <p:spPr bwMode="gray">
              <a:xfrm rot="2686397">
                <a:off x="1387" y="2234"/>
                <a:ext cx="125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4" name="Rectangle 84"/>
              <p:cNvSpPr>
                <a:spLocks noChangeArrowheads="1"/>
              </p:cNvSpPr>
              <p:nvPr/>
            </p:nvSpPr>
            <p:spPr bwMode="gray">
              <a:xfrm rot="2686397">
                <a:off x="858" y="1632"/>
                <a:ext cx="125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5" name="Rectangle 85"/>
              <p:cNvSpPr>
                <a:spLocks noChangeArrowheads="1"/>
              </p:cNvSpPr>
              <p:nvPr/>
            </p:nvSpPr>
            <p:spPr bwMode="gray">
              <a:xfrm rot="2686397">
                <a:off x="1121" y="1933"/>
                <a:ext cx="128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6" name="Rectangle 86"/>
              <p:cNvSpPr>
                <a:spLocks noChangeArrowheads="1"/>
              </p:cNvSpPr>
              <p:nvPr/>
            </p:nvSpPr>
            <p:spPr bwMode="gray">
              <a:xfrm rot="2686397">
                <a:off x="419" y="3085"/>
                <a:ext cx="1328" cy="148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7" name="Rectangle 87"/>
              <p:cNvSpPr>
                <a:spLocks noChangeArrowheads="1"/>
              </p:cNvSpPr>
              <p:nvPr/>
            </p:nvSpPr>
            <p:spPr bwMode="gray">
              <a:xfrm rot="2686397">
                <a:off x="679" y="2780"/>
                <a:ext cx="1327" cy="148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8" name="Rectangle 88"/>
              <p:cNvSpPr>
                <a:spLocks noChangeArrowheads="1"/>
              </p:cNvSpPr>
              <p:nvPr/>
            </p:nvSpPr>
            <p:spPr bwMode="gray">
              <a:xfrm rot="2686397">
                <a:off x="941" y="2471"/>
                <a:ext cx="1328" cy="148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909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Box 44"/>
          <p:cNvSpPr txBox="1"/>
          <p:nvPr/>
        </p:nvSpPr>
        <p:spPr>
          <a:xfrm>
            <a:off x="76200" y="642729"/>
            <a:ext cx="9144000" cy="643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CONTENTS</a:t>
            </a:r>
          </a:p>
          <a:p>
            <a:endParaRPr lang="en-US" sz="4000" dirty="0" smtClean="0">
              <a:solidFill>
                <a:srgbClr val="FFC000"/>
              </a:solidFill>
              <a:latin typeface="Adobe Caslon Pro Bold" pitchFamily="18" charset="0"/>
              <a:ea typeface="Adobe Fan Heiti Std B" pitchFamily="34" charset="-128"/>
            </a:endParaRPr>
          </a:p>
          <a:p>
            <a:pPr marL="2400300" lvl="4" indent="-571500">
              <a:buFont typeface="Wingdings" pitchFamily="2" charset="2"/>
              <a:buChar char="v"/>
            </a:pPr>
            <a:r>
              <a:rPr lang="en-US" sz="36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Introduction</a:t>
            </a:r>
          </a:p>
          <a:p>
            <a:pPr marL="2400300" lvl="4" indent="-571500">
              <a:buFont typeface="Wingdings" pitchFamily="2" charset="2"/>
              <a:buChar char="v"/>
            </a:pPr>
            <a:r>
              <a:rPr lang="en-US" sz="36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Plan</a:t>
            </a:r>
          </a:p>
          <a:p>
            <a:pPr marL="2400300" lvl="4" indent="-571500">
              <a:buFont typeface="Wingdings" pitchFamily="2" charset="2"/>
              <a:buChar char="v"/>
            </a:pPr>
            <a:r>
              <a:rPr lang="en-US" sz="36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Requirement</a:t>
            </a:r>
          </a:p>
          <a:p>
            <a:pPr marL="2400300" lvl="4" indent="-571500">
              <a:buFont typeface="Wingdings" pitchFamily="2" charset="2"/>
              <a:buChar char="v"/>
            </a:pPr>
            <a:r>
              <a:rPr lang="en-US" sz="36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Design</a:t>
            </a:r>
          </a:p>
          <a:p>
            <a:pPr marL="2400300" lvl="4" indent="-571500">
              <a:buFont typeface="Wingdings" pitchFamily="2" charset="2"/>
              <a:buChar char="v"/>
            </a:pPr>
            <a:r>
              <a:rPr lang="en-US" sz="36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Implementation</a:t>
            </a:r>
          </a:p>
          <a:p>
            <a:pPr marL="2400300" lvl="4" indent="-571500">
              <a:buFont typeface="Wingdings" pitchFamily="2" charset="2"/>
              <a:buChar char="v"/>
            </a:pPr>
            <a:r>
              <a:rPr lang="en-US" sz="36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Summary</a:t>
            </a:r>
          </a:p>
          <a:p>
            <a:pPr marL="2400300" lvl="4" indent="-571500">
              <a:buFont typeface="Wingdings" pitchFamily="2" charset="2"/>
              <a:buChar char="v"/>
            </a:pPr>
            <a:r>
              <a:rPr lang="en-US" sz="36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Demo and QA</a:t>
            </a:r>
          </a:p>
          <a:p>
            <a:endParaRPr lang="en-US" sz="4000" dirty="0">
              <a:solidFill>
                <a:srgbClr val="FFC000"/>
              </a:solidFill>
              <a:latin typeface="Adobe Caslon Pro Bold" pitchFamily="18" charset="0"/>
              <a:ea typeface="Adobe Fan Heiti Std B" pitchFamily="34" charset="-128"/>
            </a:endParaRPr>
          </a:p>
          <a:p>
            <a:endParaRPr lang="en-US" sz="4000" dirty="0" smtClean="0">
              <a:solidFill>
                <a:srgbClr val="FFC000"/>
              </a:solidFill>
              <a:latin typeface="Adobe Caslon Pro Bold" pitchFamily="18" charset="0"/>
              <a:ea typeface="Adobe Fan Heiti Std B" pitchFamily="34" charset="-128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60134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3820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Portal - </a:t>
            </a:r>
            <a:r>
              <a:rPr lang="en-US" sz="4000" dirty="0" err="1" smtClean="0"/>
              <a:t>Portlets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5257800"/>
          </a:xfrm>
        </p:spPr>
        <p:txBody>
          <a:bodyPr/>
          <a:lstStyle/>
          <a:p>
            <a:r>
              <a:rPr lang="en-US" dirty="0" smtClean="0"/>
              <a:t>Offer broad </a:t>
            </a:r>
            <a:r>
              <a:rPr lang="en-US" dirty="0"/>
              <a:t>range of resources and </a:t>
            </a:r>
            <a:r>
              <a:rPr lang="en-US" dirty="0" smtClean="0"/>
              <a:t>services.</a:t>
            </a:r>
          </a:p>
          <a:p>
            <a:r>
              <a:rPr lang="en-US" dirty="0" smtClean="0"/>
              <a:t>Allows </a:t>
            </a:r>
            <a:r>
              <a:rPr lang="en-US" dirty="0"/>
              <a:t>aggregation of several back-end systems, </a:t>
            </a:r>
            <a:r>
              <a:rPr lang="en-US" dirty="0" smtClean="0"/>
              <a:t>processes.</a:t>
            </a:r>
          </a:p>
          <a:p>
            <a:r>
              <a:rPr lang="en-US" dirty="0"/>
              <a:t>provide additional services such as single sign-on security, customization (i.e. personalization) </a:t>
            </a:r>
            <a:r>
              <a:rPr lang="en-US" dirty="0" smtClean="0"/>
              <a:t>etc.</a:t>
            </a:r>
          </a:p>
          <a:p>
            <a:endParaRPr lang="en-US" dirty="0"/>
          </a:p>
          <a:p>
            <a:r>
              <a:rPr lang="en-US" dirty="0" smtClean="0">
                <a:sym typeface="Wingdings" pitchFamily="2" charset="2"/>
              </a:rPr>
              <a:t> </a:t>
            </a:r>
            <a:r>
              <a:rPr lang="en-US" dirty="0" smtClean="0"/>
              <a:t>the aggregator </a:t>
            </a:r>
            <a:r>
              <a:rPr lang="en-US" dirty="0"/>
              <a:t>of a number of disparate </a:t>
            </a:r>
            <a:r>
              <a:rPr lang="en-US" dirty="0" smtClean="0"/>
              <a:t>applications in </a:t>
            </a:r>
            <a:r>
              <a:rPr lang="en-US" dirty="0"/>
              <a:t>a highly </a:t>
            </a:r>
            <a:r>
              <a:rPr lang="en-US" dirty="0" smtClean="0"/>
              <a:t>personalized </a:t>
            </a:r>
            <a:r>
              <a:rPr lang="en-US" dirty="0"/>
              <a:t>manner.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346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3820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Portal - </a:t>
            </a:r>
            <a:r>
              <a:rPr lang="en-US" sz="4000" dirty="0" err="1" smtClean="0"/>
              <a:t>Portlets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5257800"/>
          </a:xfrm>
        </p:spPr>
        <p:txBody>
          <a:bodyPr/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1026" name="Picture 2" descr="C:\Users\DuyNgo\Desktop\ScreenHunter_08 Aug. 22 22.1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97" y="1473200"/>
            <a:ext cx="9118803" cy="373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5197" y="5516210"/>
            <a:ext cx="8433003" cy="7321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Examples of public web portals are </a:t>
            </a:r>
            <a:r>
              <a:rPr lang="en-US" sz="2000" dirty="0">
                <a:hlinkClick r:id="rId3" tooltip="AOL"/>
              </a:rPr>
              <a:t>AOL</a:t>
            </a:r>
            <a:r>
              <a:rPr lang="en-US" sz="2000" dirty="0"/>
              <a:t>, </a:t>
            </a:r>
            <a:r>
              <a:rPr lang="en-US" sz="2000" dirty="0">
                <a:hlinkClick r:id="rId4" tooltip="Excite"/>
              </a:rPr>
              <a:t>Excite</a:t>
            </a:r>
            <a:r>
              <a:rPr lang="en-US" sz="2000" dirty="0"/>
              <a:t>, </a:t>
            </a:r>
            <a:r>
              <a:rPr lang="en-US" sz="2000" dirty="0" err="1">
                <a:hlinkClick r:id="rId5" tooltip="IGoogle"/>
              </a:rPr>
              <a:t>iGoogle</a:t>
            </a:r>
            <a:r>
              <a:rPr lang="en-US" sz="2000" dirty="0"/>
              <a:t>, </a:t>
            </a:r>
            <a:r>
              <a:rPr lang="en-US" sz="2000" dirty="0">
                <a:hlinkClick r:id="rId6" tooltip="MSN"/>
              </a:rPr>
              <a:t>MSN</a:t>
            </a:r>
            <a:r>
              <a:rPr lang="en-US" sz="2000" dirty="0"/>
              <a:t>, </a:t>
            </a:r>
            <a:r>
              <a:rPr lang="en-US" sz="2000" dirty="0" err="1">
                <a:hlinkClick r:id="rId7" tooltip="Netvibes"/>
              </a:rPr>
              <a:t>Netvibes</a:t>
            </a:r>
            <a:r>
              <a:rPr lang="en-US" sz="2000" dirty="0"/>
              <a:t>, and </a:t>
            </a:r>
            <a:r>
              <a:rPr lang="en-US" sz="2000" dirty="0">
                <a:hlinkClick r:id="rId8" tooltip="Yahoo!"/>
              </a:rPr>
              <a:t>Yahoo!</a:t>
            </a:r>
            <a:r>
              <a:rPr lang="en-US" sz="2000" dirty="0"/>
              <a:t>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733129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2050" name="Picture 2" descr="C:\Users\DuyNgo\Desktop\ScreenHunter_09 Aug. 24 06.3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399" y="2590800"/>
            <a:ext cx="8805863" cy="3654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DuyNgo\Desktop\ScreenHunter_09 Aug. 24 06.3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1" y="152401"/>
            <a:ext cx="4250530" cy="2444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DuyNgo\Desktop\ScreenHunter_09 Aug. 24 06.36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284992"/>
            <a:ext cx="3943350" cy="2810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56219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3820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Portal - </a:t>
            </a:r>
            <a:r>
              <a:rPr lang="en-US" sz="4000" dirty="0" err="1" smtClean="0"/>
              <a:t>Portlets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295400"/>
            <a:ext cx="8229600" cy="5257800"/>
          </a:xfrm>
        </p:spPr>
        <p:txBody>
          <a:bodyPr/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2050" name="Picture 2" descr="C:\Users\DuyNgo\Desktop\ScreenHunter_08 Aug. 20 00.08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" y="838200"/>
            <a:ext cx="8483332" cy="3514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DuyNgo\Desktop\ScreenHunter_08 Aug. 20 00.13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" y="3886200"/>
            <a:ext cx="6591300" cy="2831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DuyNgo\Desktop\ScreenHunter_08 Aug. 20 00.15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5700" y="5301781"/>
            <a:ext cx="5448300" cy="1450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34535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88900" y="762000"/>
            <a:ext cx="838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System Architecture</a:t>
            </a:r>
          </a:p>
        </p:txBody>
      </p:sp>
      <p:pic>
        <p:nvPicPr>
          <p:cNvPr id="4099" name="Picture 3" descr="C:\Users\DuyNgo\Desktop\ScreenHunter_02 Aug. 12 09.25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9288" y="1469886"/>
            <a:ext cx="5305425" cy="4933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70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6200" y="152400"/>
            <a:ext cx="838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UI Design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  <p:pic>
        <p:nvPicPr>
          <p:cNvPr id="3074" name="Picture 2" descr="C:\Users\DuyNgo\Desktop\ScreenHunter_08 Aug. 20 00.20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4900" y="685800"/>
            <a:ext cx="6858100" cy="4191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C:\Users\DuyNgo\Desktop\Capstone\SVNTrunk\Document\Design\Android\Dashboar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01" y="914400"/>
            <a:ext cx="2339810" cy="2726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DuyNgo\Desktop\ScreenHunter_08 Aug. 20 00.24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00" y="4011789"/>
            <a:ext cx="4940300" cy="2744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C:\Users\DuyNgo\Desktop\ScreenHunter_02 Aug. 11 09.17.png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5003317"/>
            <a:ext cx="4419600" cy="147368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44819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533400" y="1143000"/>
            <a:ext cx="8305800" cy="4724400"/>
          </a:xfrm>
        </p:spPr>
        <p:txBody>
          <a:bodyPr/>
          <a:lstStyle/>
          <a:p>
            <a:pPr lvl="0"/>
            <a:endParaRPr lang="en-US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lvl="0">
              <a:lnSpc>
                <a:spcPct val="150000"/>
              </a:lnSpc>
            </a:pP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rPr>
              <a:t>Project Eye - Cost Management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  <a:latin typeface="+mn-lt"/>
              <a:ea typeface="+mn-ea"/>
              <a:cs typeface="+mn-cs"/>
            </a:endParaRPr>
          </a:p>
          <a:p>
            <a:pPr lvl="0">
              <a:lnSpc>
                <a:spcPct val="150000"/>
              </a:lnSpc>
            </a:pP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rPr>
              <a:t>Planner – Project Status Report</a:t>
            </a:r>
          </a:p>
          <a:p>
            <a:pPr lvl="0">
              <a:lnSpc>
                <a:spcPct val="150000"/>
              </a:lnSpc>
            </a:pP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Dashboard</a:t>
            </a:r>
            <a:endParaRPr lang="en-US" dirty="0" smtClean="0">
              <a:solidFill>
                <a:schemeClr val="tx1">
                  <a:lumMod val="95000"/>
                  <a:lumOff val="5000"/>
                </a:schemeClr>
              </a:solidFill>
              <a:latin typeface="+mn-lt"/>
              <a:ea typeface="+mn-ea"/>
              <a:cs typeface="+mn-cs"/>
            </a:endParaRPr>
          </a:p>
          <a:p>
            <a:pPr lvl="0">
              <a:lnSpc>
                <a:spcPct val="150000"/>
              </a:lnSpc>
            </a:pP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rPr>
              <a:t>Timesheet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  <a:latin typeface="+mn-lt"/>
              <a:ea typeface="+mn-ea"/>
              <a:cs typeface="+mn-cs"/>
            </a:endParaRPr>
          </a:p>
          <a:p>
            <a:pPr lvl="0">
              <a:lnSpc>
                <a:spcPct val="150000"/>
              </a:lnSpc>
            </a:pP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rPr>
              <a:t>DMS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6200" y="152400"/>
            <a:ext cx="8382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Detail Design</a:t>
            </a:r>
          </a:p>
          <a:p>
            <a:endParaRPr lang="en-US" sz="4000" dirty="0" smtClean="0">
              <a:solidFill>
                <a:srgbClr val="FFC000"/>
              </a:solidFill>
              <a:latin typeface="Adobe Caslon Pro Bold" pitchFamily="18" charset="0"/>
              <a:ea typeface="Adobe Fan Heiti Std B" pitchFamily="34" charset="-128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413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457200" y="1371600"/>
            <a:ext cx="7620000" cy="4983325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Features : support PM in management the budget and expense of the project. Help them make a suitable plan to stay in budget until the end of the project.</a:t>
            </a:r>
          </a:p>
          <a:p>
            <a:r>
              <a:rPr lang="en-US" dirty="0" smtClean="0"/>
              <a:t>The Cost Management include :</a:t>
            </a:r>
          </a:p>
          <a:p>
            <a:pPr marL="0" indent="0">
              <a:buNone/>
            </a:pPr>
            <a:r>
              <a:rPr lang="en-US" dirty="0" smtClean="0"/>
              <a:t>    - Budget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- Invoice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- Planner 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+ One Time Expense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+ Daily Expense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 </a:t>
            </a:r>
            <a:r>
              <a:rPr lang="en-US" dirty="0"/>
              <a:t> </a:t>
            </a:r>
            <a:r>
              <a:rPr lang="en-US" dirty="0" smtClean="0"/>
              <a:t>  + Exceptional Expense, Exceptional Deduct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+ Type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6200" y="152400"/>
            <a:ext cx="838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Cost Management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219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457200" y="1371601"/>
            <a:ext cx="7620000" cy="990600"/>
          </a:xfrm>
        </p:spPr>
        <p:txBody>
          <a:bodyPr>
            <a:normAutofit/>
          </a:bodyPr>
          <a:lstStyle/>
          <a:p>
            <a:r>
              <a:rPr lang="en-US" dirty="0" smtClean="0"/>
              <a:t>Features : allow PM to manage the budget of project. Keep the record of budget.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6200" y="152400"/>
            <a:ext cx="838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Budget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28600" y="2590800"/>
            <a:ext cx="838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Invoice</a:t>
            </a:r>
          </a:p>
        </p:txBody>
      </p:sp>
      <p:sp>
        <p:nvSpPr>
          <p:cNvPr id="8" name="Content Placeholder 6"/>
          <p:cNvSpPr>
            <a:spLocks noGrp="1"/>
          </p:cNvSpPr>
          <p:nvPr>
            <p:ph sz="half" idx="1"/>
          </p:nvPr>
        </p:nvSpPr>
        <p:spPr>
          <a:xfrm>
            <a:off x="609600" y="3298686"/>
            <a:ext cx="7620000" cy="2797314"/>
          </a:xfrm>
        </p:spPr>
        <p:txBody>
          <a:bodyPr>
            <a:normAutofit/>
          </a:bodyPr>
          <a:lstStyle/>
          <a:p>
            <a:r>
              <a:rPr lang="en-US" dirty="0" smtClean="0"/>
              <a:t>Features : </a:t>
            </a:r>
          </a:p>
          <a:p>
            <a:pPr marL="0" indent="0">
              <a:buNone/>
            </a:pPr>
            <a:r>
              <a:rPr lang="en-US" dirty="0" smtClean="0"/>
              <a:t>   - PM can see how much money are actually paid. Keep the record of invoice.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- Export the invoice report to excel.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3627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457200" y="1371600"/>
            <a:ext cx="7620000" cy="4800599"/>
          </a:xfrm>
        </p:spPr>
        <p:txBody>
          <a:bodyPr>
            <a:normAutofit/>
          </a:bodyPr>
          <a:lstStyle/>
          <a:p>
            <a:r>
              <a:rPr lang="en-US" dirty="0" smtClean="0"/>
              <a:t>Features : 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- Manage the expense that happen once in the project. (money use to buy equipment, pay bill, …)</a:t>
            </a:r>
          </a:p>
          <a:p>
            <a:pPr marL="0" indent="0">
              <a:buNone/>
            </a:pPr>
            <a:r>
              <a:rPr lang="en-US" dirty="0"/>
              <a:t>  </a:t>
            </a:r>
            <a:r>
              <a:rPr lang="en-US" dirty="0" smtClean="0"/>
              <a:t>- Have pay function to send the expense to invoice.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6200" y="152400"/>
            <a:ext cx="838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One Time Expense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5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88900" y="860286"/>
            <a:ext cx="533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INTRODUCTION</a:t>
            </a: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1524000" y="2039938"/>
            <a:ext cx="44196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/>
            <a:r>
              <a:rPr lang="en-US" sz="2800" dirty="0" smtClean="0">
                <a:solidFill>
                  <a:srgbClr val="000000"/>
                </a:solidFill>
                <a:latin typeface="Times New Roman" pitchFamily="18" charset="0"/>
              </a:rPr>
              <a:t>INSTRUCTOR AND TEAM</a:t>
            </a:r>
            <a:endParaRPr lang="en-US" sz="28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524000" y="2965689"/>
            <a:ext cx="3444172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0" hangingPunct="0"/>
            <a:r>
              <a:rPr lang="en-US" sz="2800" dirty="0" smtClean="0">
                <a:solidFill>
                  <a:srgbClr val="000000"/>
                </a:solidFill>
                <a:latin typeface="Times New Roman" pitchFamily="18" charset="0"/>
              </a:rPr>
              <a:t>PROBLEMS</a:t>
            </a:r>
            <a:endParaRPr lang="en-US" sz="28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1524000" y="3886200"/>
            <a:ext cx="44196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/>
            <a:r>
              <a:rPr lang="en-US" sz="2800" dirty="0" smtClean="0">
                <a:solidFill>
                  <a:srgbClr val="000000"/>
                </a:solidFill>
                <a:latin typeface="Times New Roman" pitchFamily="18" charset="0"/>
              </a:rPr>
              <a:t>OUR PROPOSAL</a:t>
            </a:r>
            <a:endParaRPr lang="en-US" sz="28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0" name="Rectangle 8"/>
          <p:cNvSpPr>
            <a:spLocks noChangeArrowheads="1"/>
          </p:cNvSpPr>
          <p:nvPr/>
        </p:nvSpPr>
        <p:spPr bwMode="auto">
          <a:xfrm>
            <a:off x="1524000" y="4953000"/>
            <a:ext cx="44196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/>
            <a:r>
              <a:rPr lang="en-US" sz="2800" dirty="0" smtClean="0">
                <a:solidFill>
                  <a:srgbClr val="000000"/>
                </a:solidFill>
                <a:latin typeface="Times New Roman" pitchFamily="18" charset="0"/>
              </a:rPr>
              <a:t>APPLICATION</a:t>
            </a:r>
            <a:endParaRPr lang="en-US" sz="28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grpSp>
        <p:nvGrpSpPr>
          <p:cNvPr id="11" name="Group 9"/>
          <p:cNvGrpSpPr>
            <a:grpSpLocks/>
          </p:cNvGrpSpPr>
          <p:nvPr/>
        </p:nvGrpSpPr>
        <p:grpSpPr bwMode="auto">
          <a:xfrm>
            <a:off x="1143000" y="2362200"/>
            <a:ext cx="5867400" cy="533400"/>
            <a:chOff x="1104" y="1488"/>
            <a:chExt cx="3696" cy="336"/>
          </a:xfrm>
        </p:grpSpPr>
        <p:grpSp>
          <p:nvGrpSpPr>
            <p:cNvPr id="12" name="Group 10"/>
            <p:cNvGrpSpPr>
              <a:grpSpLocks/>
            </p:cNvGrpSpPr>
            <p:nvPr/>
          </p:nvGrpSpPr>
          <p:grpSpPr bwMode="auto">
            <a:xfrm>
              <a:off x="1247" y="1622"/>
              <a:ext cx="3553" cy="68"/>
              <a:chOff x="528" y="1824"/>
              <a:chExt cx="4512" cy="71"/>
            </a:xfrm>
          </p:grpSpPr>
          <p:sp>
            <p:nvSpPr>
              <p:cNvPr id="28" name="Rectangle 11"/>
              <p:cNvSpPr>
                <a:spLocks noChangeArrowheads="1"/>
              </p:cNvSpPr>
              <p:nvPr/>
            </p:nvSpPr>
            <p:spPr bwMode="gray">
              <a:xfrm>
                <a:off x="528" y="1844"/>
                <a:ext cx="4512" cy="31"/>
              </a:xfrm>
              <a:prstGeom prst="rect">
                <a:avLst/>
              </a:prstGeom>
              <a:gradFill rotWithShape="0">
                <a:gsLst>
                  <a:gs pos="0">
                    <a:srgbClr val="009999"/>
                  </a:gs>
                  <a:gs pos="100000">
                    <a:srgbClr val="009999">
                      <a:gamma/>
                      <a:shade val="46275"/>
                      <a:invGamma/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9" name="Rectangle 12"/>
              <p:cNvSpPr>
                <a:spLocks noChangeArrowheads="1"/>
              </p:cNvSpPr>
              <p:nvPr/>
            </p:nvSpPr>
            <p:spPr bwMode="gray">
              <a:xfrm>
                <a:off x="528" y="1885"/>
                <a:ext cx="4512" cy="10"/>
              </a:xfrm>
              <a:prstGeom prst="rect">
                <a:avLst/>
              </a:prstGeom>
              <a:gradFill rotWithShape="0">
                <a:gsLst>
                  <a:gs pos="0">
                    <a:srgbClr val="009999"/>
                  </a:gs>
                  <a:gs pos="100000">
                    <a:srgbClr val="009999">
                      <a:gamma/>
                      <a:shade val="46275"/>
                      <a:invGamma/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" name="Rectangle 13"/>
              <p:cNvSpPr>
                <a:spLocks noChangeArrowheads="1"/>
              </p:cNvSpPr>
              <p:nvPr/>
            </p:nvSpPr>
            <p:spPr bwMode="gray">
              <a:xfrm>
                <a:off x="528" y="1824"/>
                <a:ext cx="4512" cy="10"/>
              </a:xfrm>
              <a:prstGeom prst="rect">
                <a:avLst/>
              </a:prstGeom>
              <a:gradFill rotWithShape="0">
                <a:gsLst>
                  <a:gs pos="0">
                    <a:srgbClr val="009999"/>
                  </a:gs>
                  <a:gs pos="100000">
                    <a:srgbClr val="009999">
                      <a:gamma/>
                      <a:shade val="46275"/>
                      <a:invGamma/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3" name="Group 14"/>
            <p:cNvGrpSpPr>
              <a:grpSpLocks/>
            </p:cNvGrpSpPr>
            <p:nvPr/>
          </p:nvGrpSpPr>
          <p:grpSpPr bwMode="auto">
            <a:xfrm>
              <a:off x="1104" y="1488"/>
              <a:ext cx="336" cy="336"/>
              <a:chOff x="288" y="1632"/>
              <a:chExt cx="2112" cy="2448"/>
            </a:xfrm>
          </p:grpSpPr>
          <p:sp>
            <p:nvSpPr>
              <p:cNvPr id="14" name="Rectangle 15"/>
              <p:cNvSpPr>
                <a:spLocks noChangeArrowheads="1"/>
              </p:cNvSpPr>
              <p:nvPr/>
            </p:nvSpPr>
            <p:spPr bwMode="gray">
              <a:xfrm rot="2686397">
                <a:off x="1252" y="2085"/>
                <a:ext cx="128" cy="1542"/>
              </a:xfrm>
              <a:prstGeom prst="rect">
                <a:avLst/>
              </a:prstGeom>
              <a:gradFill rotWithShape="1">
                <a:gsLst>
                  <a:gs pos="0">
                    <a:srgbClr val="38BAC8">
                      <a:gamma/>
                      <a:shade val="46275"/>
                      <a:invGamma/>
                    </a:srgbClr>
                  </a:gs>
                  <a:gs pos="50000">
                    <a:srgbClr val="38BAC8"/>
                  </a:gs>
                  <a:gs pos="100000">
                    <a:srgbClr val="38BAC8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" name="Rectangle 16"/>
              <p:cNvSpPr>
                <a:spLocks noChangeArrowheads="1"/>
              </p:cNvSpPr>
              <p:nvPr/>
            </p:nvSpPr>
            <p:spPr bwMode="gray">
              <a:xfrm rot="2686397">
                <a:off x="1515" y="2386"/>
                <a:ext cx="128" cy="1542"/>
              </a:xfrm>
              <a:prstGeom prst="rect">
                <a:avLst/>
              </a:prstGeom>
              <a:gradFill rotWithShape="1">
                <a:gsLst>
                  <a:gs pos="0">
                    <a:srgbClr val="38BAC8">
                      <a:gamma/>
                      <a:shade val="46275"/>
                      <a:invGamma/>
                    </a:srgbClr>
                  </a:gs>
                  <a:gs pos="50000">
                    <a:srgbClr val="38BAC8"/>
                  </a:gs>
                  <a:gs pos="100000">
                    <a:srgbClr val="38BAC8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" name="Rectangle 17"/>
              <p:cNvSpPr>
                <a:spLocks noChangeArrowheads="1"/>
              </p:cNvSpPr>
              <p:nvPr/>
            </p:nvSpPr>
            <p:spPr bwMode="gray">
              <a:xfrm rot="2686397">
                <a:off x="986" y="1780"/>
                <a:ext cx="128" cy="1542"/>
              </a:xfrm>
              <a:prstGeom prst="rect">
                <a:avLst/>
              </a:prstGeom>
              <a:gradFill rotWithShape="1">
                <a:gsLst>
                  <a:gs pos="0">
                    <a:srgbClr val="38BAC8">
                      <a:gamma/>
                      <a:shade val="46275"/>
                      <a:invGamma/>
                    </a:srgbClr>
                  </a:gs>
                  <a:gs pos="50000">
                    <a:srgbClr val="38BAC8"/>
                  </a:gs>
                  <a:gs pos="100000">
                    <a:srgbClr val="38BAC8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" name="Rectangle 18"/>
              <p:cNvSpPr>
                <a:spLocks noChangeArrowheads="1"/>
              </p:cNvSpPr>
              <p:nvPr/>
            </p:nvSpPr>
            <p:spPr bwMode="gray">
              <a:xfrm rot="2686397">
                <a:off x="288" y="3237"/>
                <a:ext cx="1327" cy="149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" name="Rectangle 19"/>
              <p:cNvSpPr>
                <a:spLocks noChangeArrowheads="1"/>
              </p:cNvSpPr>
              <p:nvPr/>
            </p:nvSpPr>
            <p:spPr bwMode="gray">
              <a:xfrm rot="2686397">
                <a:off x="551" y="2936"/>
                <a:ext cx="1327" cy="145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" name="Rectangle 20"/>
              <p:cNvSpPr>
                <a:spLocks noChangeArrowheads="1"/>
              </p:cNvSpPr>
              <p:nvPr/>
            </p:nvSpPr>
            <p:spPr bwMode="gray">
              <a:xfrm rot="2686397">
                <a:off x="810" y="2627"/>
                <a:ext cx="1327" cy="149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" name="Rectangle 21"/>
              <p:cNvSpPr>
                <a:spLocks noChangeArrowheads="1"/>
              </p:cNvSpPr>
              <p:nvPr/>
            </p:nvSpPr>
            <p:spPr bwMode="gray">
              <a:xfrm rot="2686397">
                <a:off x="1073" y="2322"/>
                <a:ext cx="1327" cy="145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" name="Rectangle 22"/>
              <p:cNvSpPr>
                <a:spLocks noChangeArrowheads="1"/>
              </p:cNvSpPr>
              <p:nvPr/>
            </p:nvSpPr>
            <p:spPr bwMode="gray">
              <a:xfrm rot="2686397">
                <a:off x="1646" y="2539"/>
                <a:ext cx="128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Rectangle 23"/>
              <p:cNvSpPr>
                <a:spLocks noChangeArrowheads="1"/>
              </p:cNvSpPr>
              <p:nvPr/>
            </p:nvSpPr>
            <p:spPr bwMode="gray">
              <a:xfrm rot="2686397">
                <a:off x="1387" y="2234"/>
                <a:ext cx="125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Rectangle 24"/>
              <p:cNvSpPr>
                <a:spLocks noChangeArrowheads="1"/>
              </p:cNvSpPr>
              <p:nvPr/>
            </p:nvSpPr>
            <p:spPr bwMode="gray">
              <a:xfrm rot="2686397">
                <a:off x="858" y="1632"/>
                <a:ext cx="125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Rectangle 25"/>
              <p:cNvSpPr>
                <a:spLocks noChangeArrowheads="1"/>
              </p:cNvSpPr>
              <p:nvPr/>
            </p:nvSpPr>
            <p:spPr bwMode="gray">
              <a:xfrm rot="2686397">
                <a:off x="1121" y="1933"/>
                <a:ext cx="128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Rectangle 26"/>
              <p:cNvSpPr>
                <a:spLocks noChangeArrowheads="1"/>
              </p:cNvSpPr>
              <p:nvPr/>
            </p:nvSpPr>
            <p:spPr bwMode="gray">
              <a:xfrm rot="2686397">
                <a:off x="419" y="3085"/>
                <a:ext cx="1328" cy="148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" name="Rectangle 27"/>
              <p:cNvSpPr>
                <a:spLocks noChangeArrowheads="1"/>
              </p:cNvSpPr>
              <p:nvPr/>
            </p:nvSpPr>
            <p:spPr bwMode="gray">
              <a:xfrm rot="2686397">
                <a:off x="679" y="2780"/>
                <a:ext cx="1327" cy="148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" name="Rectangle 28"/>
              <p:cNvSpPr>
                <a:spLocks noChangeArrowheads="1"/>
              </p:cNvSpPr>
              <p:nvPr/>
            </p:nvSpPr>
            <p:spPr bwMode="gray">
              <a:xfrm rot="2686397">
                <a:off x="941" y="2471"/>
                <a:ext cx="1328" cy="148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31" name="Group 29"/>
          <p:cNvGrpSpPr>
            <a:grpSpLocks/>
          </p:cNvGrpSpPr>
          <p:nvPr/>
        </p:nvGrpSpPr>
        <p:grpSpPr bwMode="auto">
          <a:xfrm>
            <a:off x="1143000" y="3276600"/>
            <a:ext cx="5867400" cy="533400"/>
            <a:chOff x="960" y="1536"/>
            <a:chExt cx="3696" cy="336"/>
          </a:xfrm>
        </p:grpSpPr>
        <p:grpSp>
          <p:nvGrpSpPr>
            <p:cNvPr id="32" name="Group 30"/>
            <p:cNvGrpSpPr>
              <a:grpSpLocks/>
            </p:cNvGrpSpPr>
            <p:nvPr/>
          </p:nvGrpSpPr>
          <p:grpSpPr bwMode="auto">
            <a:xfrm>
              <a:off x="1103" y="1670"/>
              <a:ext cx="3553" cy="68"/>
              <a:chOff x="528" y="1824"/>
              <a:chExt cx="4512" cy="71"/>
            </a:xfrm>
          </p:grpSpPr>
          <p:sp>
            <p:nvSpPr>
              <p:cNvPr id="48" name="Rectangle 31"/>
              <p:cNvSpPr>
                <a:spLocks noChangeArrowheads="1"/>
              </p:cNvSpPr>
              <p:nvPr/>
            </p:nvSpPr>
            <p:spPr bwMode="gray">
              <a:xfrm>
                <a:off x="528" y="1844"/>
                <a:ext cx="4512" cy="31"/>
              </a:xfrm>
              <a:prstGeom prst="rect">
                <a:avLst/>
              </a:prstGeom>
              <a:gradFill rotWithShape="0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9" name="Rectangle 32"/>
              <p:cNvSpPr>
                <a:spLocks noChangeArrowheads="1"/>
              </p:cNvSpPr>
              <p:nvPr/>
            </p:nvSpPr>
            <p:spPr bwMode="gray">
              <a:xfrm>
                <a:off x="528" y="1885"/>
                <a:ext cx="4512" cy="10"/>
              </a:xfrm>
              <a:prstGeom prst="rect">
                <a:avLst/>
              </a:prstGeom>
              <a:gradFill rotWithShape="0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0" name="Rectangle 33"/>
              <p:cNvSpPr>
                <a:spLocks noChangeArrowheads="1"/>
              </p:cNvSpPr>
              <p:nvPr/>
            </p:nvSpPr>
            <p:spPr bwMode="gray">
              <a:xfrm>
                <a:off x="528" y="1824"/>
                <a:ext cx="4512" cy="10"/>
              </a:xfrm>
              <a:prstGeom prst="rect">
                <a:avLst/>
              </a:prstGeom>
              <a:gradFill rotWithShape="0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3" name="Group 34"/>
            <p:cNvGrpSpPr>
              <a:grpSpLocks/>
            </p:cNvGrpSpPr>
            <p:nvPr/>
          </p:nvGrpSpPr>
          <p:grpSpPr bwMode="auto">
            <a:xfrm>
              <a:off x="960" y="1536"/>
              <a:ext cx="336" cy="336"/>
              <a:chOff x="288" y="1632"/>
              <a:chExt cx="2112" cy="2448"/>
            </a:xfrm>
          </p:grpSpPr>
          <p:sp>
            <p:nvSpPr>
              <p:cNvPr id="34" name="Rectangle 35"/>
              <p:cNvSpPr>
                <a:spLocks noChangeArrowheads="1"/>
              </p:cNvSpPr>
              <p:nvPr/>
            </p:nvSpPr>
            <p:spPr bwMode="gray">
              <a:xfrm rot="2686397">
                <a:off x="1252" y="2085"/>
                <a:ext cx="128" cy="1542"/>
              </a:xfrm>
              <a:prstGeom prst="rect">
                <a:avLst/>
              </a:prstGeom>
              <a:gradFill rotWithShape="1">
                <a:gsLst>
                  <a:gs pos="0">
                    <a:srgbClr val="38BAC8">
                      <a:gamma/>
                      <a:shade val="46275"/>
                      <a:invGamma/>
                    </a:srgbClr>
                  </a:gs>
                  <a:gs pos="50000">
                    <a:srgbClr val="38BAC8"/>
                  </a:gs>
                  <a:gs pos="100000">
                    <a:srgbClr val="38BAC8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" name="Rectangle 36"/>
              <p:cNvSpPr>
                <a:spLocks noChangeArrowheads="1"/>
              </p:cNvSpPr>
              <p:nvPr/>
            </p:nvSpPr>
            <p:spPr bwMode="gray">
              <a:xfrm rot="2686397">
                <a:off x="1515" y="2386"/>
                <a:ext cx="128" cy="1542"/>
              </a:xfrm>
              <a:prstGeom prst="rect">
                <a:avLst/>
              </a:prstGeom>
              <a:gradFill rotWithShape="1">
                <a:gsLst>
                  <a:gs pos="0">
                    <a:srgbClr val="38BAC8">
                      <a:gamma/>
                      <a:shade val="46275"/>
                      <a:invGamma/>
                    </a:srgbClr>
                  </a:gs>
                  <a:gs pos="50000">
                    <a:srgbClr val="38BAC8"/>
                  </a:gs>
                  <a:gs pos="100000">
                    <a:srgbClr val="38BAC8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Rectangle 37"/>
              <p:cNvSpPr>
                <a:spLocks noChangeArrowheads="1"/>
              </p:cNvSpPr>
              <p:nvPr/>
            </p:nvSpPr>
            <p:spPr bwMode="gray">
              <a:xfrm rot="2686397">
                <a:off x="986" y="1780"/>
                <a:ext cx="128" cy="1542"/>
              </a:xfrm>
              <a:prstGeom prst="rect">
                <a:avLst/>
              </a:prstGeom>
              <a:gradFill rotWithShape="1">
                <a:gsLst>
                  <a:gs pos="0">
                    <a:srgbClr val="38BAC8">
                      <a:gamma/>
                      <a:shade val="46275"/>
                      <a:invGamma/>
                    </a:srgbClr>
                  </a:gs>
                  <a:gs pos="50000">
                    <a:srgbClr val="38BAC8"/>
                  </a:gs>
                  <a:gs pos="100000">
                    <a:srgbClr val="38BAC8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Rectangle 38"/>
              <p:cNvSpPr>
                <a:spLocks noChangeArrowheads="1"/>
              </p:cNvSpPr>
              <p:nvPr/>
            </p:nvSpPr>
            <p:spPr bwMode="gray">
              <a:xfrm rot="2686397">
                <a:off x="288" y="3237"/>
                <a:ext cx="1327" cy="149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Rectangle 39"/>
              <p:cNvSpPr>
                <a:spLocks noChangeArrowheads="1"/>
              </p:cNvSpPr>
              <p:nvPr/>
            </p:nvSpPr>
            <p:spPr bwMode="gray">
              <a:xfrm rot="2686397">
                <a:off x="551" y="2936"/>
                <a:ext cx="1327" cy="145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" name="Rectangle 40"/>
              <p:cNvSpPr>
                <a:spLocks noChangeArrowheads="1"/>
              </p:cNvSpPr>
              <p:nvPr/>
            </p:nvSpPr>
            <p:spPr bwMode="gray">
              <a:xfrm rot="2686397">
                <a:off x="810" y="2627"/>
                <a:ext cx="1327" cy="149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" name="Rectangle 41"/>
              <p:cNvSpPr>
                <a:spLocks noChangeArrowheads="1"/>
              </p:cNvSpPr>
              <p:nvPr/>
            </p:nvSpPr>
            <p:spPr bwMode="gray">
              <a:xfrm rot="2686397">
                <a:off x="1073" y="2322"/>
                <a:ext cx="1327" cy="145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Rectangle 42"/>
              <p:cNvSpPr>
                <a:spLocks noChangeArrowheads="1"/>
              </p:cNvSpPr>
              <p:nvPr/>
            </p:nvSpPr>
            <p:spPr bwMode="gray">
              <a:xfrm rot="2686397">
                <a:off x="1646" y="2539"/>
                <a:ext cx="128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" name="Rectangle 43"/>
              <p:cNvSpPr>
                <a:spLocks noChangeArrowheads="1"/>
              </p:cNvSpPr>
              <p:nvPr/>
            </p:nvSpPr>
            <p:spPr bwMode="gray">
              <a:xfrm rot="2686397">
                <a:off x="1387" y="2234"/>
                <a:ext cx="125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Rectangle 44"/>
              <p:cNvSpPr>
                <a:spLocks noChangeArrowheads="1"/>
              </p:cNvSpPr>
              <p:nvPr/>
            </p:nvSpPr>
            <p:spPr bwMode="gray">
              <a:xfrm rot="2686397">
                <a:off x="858" y="1632"/>
                <a:ext cx="125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Rectangle 45"/>
              <p:cNvSpPr>
                <a:spLocks noChangeArrowheads="1"/>
              </p:cNvSpPr>
              <p:nvPr/>
            </p:nvSpPr>
            <p:spPr bwMode="gray">
              <a:xfrm rot="2686397">
                <a:off x="1121" y="1933"/>
                <a:ext cx="128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Rectangle 46"/>
              <p:cNvSpPr>
                <a:spLocks noChangeArrowheads="1"/>
              </p:cNvSpPr>
              <p:nvPr/>
            </p:nvSpPr>
            <p:spPr bwMode="gray">
              <a:xfrm rot="2686397">
                <a:off x="419" y="3085"/>
                <a:ext cx="1328" cy="148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Rectangle 47"/>
              <p:cNvSpPr>
                <a:spLocks noChangeArrowheads="1"/>
              </p:cNvSpPr>
              <p:nvPr/>
            </p:nvSpPr>
            <p:spPr bwMode="gray">
              <a:xfrm rot="2686397">
                <a:off x="679" y="2780"/>
                <a:ext cx="1327" cy="148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Rectangle 48"/>
              <p:cNvSpPr>
                <a:spLocks noChangeArrowheads="1"/>
              </p:cNvSpPr>
              <p:nvPr/>
            </p:nvSpPr>
            <p:spPr bwMode="gray">
              <a:xfrm rot="2686397">
                <a:off x="941" y="2471"/>
                <a:ext cx="1328" cy="148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51" name="Group 49"/>
          <p:cNvGrpSpPr>
            <a:grpSpLocks/>
          </p:cNvGrpSpPr>
          <p:nvPr/>
        </p:nvGrpSpPr>
        <p:grpSpPr bwMode="auto">
          <a:xfrm>
            <a:off x="1143000" y="5257800"/>
            <a:ext cx="5867400" cy="533400"/>
            <a:chOff x="960" y="1536"/>
            <a:chExt cx="3696" cy="336"/>
          </a:xfrm>
        </p:grpSpPr>
        <p:grpSp>
          <p:nvGrpSpPr>
            <p:cNvPr id="52" name="Group 50"/>
            <p:cNvGrpSpPr>
              <a:grpSpLocks/>
            </p:cNvGrpSpPr>
            <p:nvPr/>
          </p:nvGrpSpPr>
          <p:grpSpPr bwMode="auto">
            <a:xfrm>
              <a:off x="1103" y="1670"/>
              <a:ext cx="3553" cy="68"/>
              <a:chOff x="528" y="1824"/>
              <a:chExt cx="4512" cy="71"/>
            </a:xfrm>
          </p:grpSpPr>
          <p:sp>
            <p:nvSpPr>
              <p:cNvPr id="68" name="Rectangle 51"/>
              <p:cNvSpPr>
                <a:spLocks noChangeArrowheads="1"/>
              </p:cNvSpPr>
              <p:nvPr/>
            </p:nvSpPr>
            <p:spPr bwMode="gray">
              <a:xfrm>
                <a:off x="528" y="1844"/>
                <a:ext cx="4512" cy="31"/>
              </a:xfrm>
              <a:prstGeom prst="rect">
                <a:avLst/>
              </a:prstGeom>
              <a:gradFill rotWithShape="0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9" name="Rectangle 52"/>
              <p:cNvSpPr>
                <a:spLocks noChangeArrowheads="1"/>
              </p:cNvSpPr>
              <p:nvPr/>
            </p:nvSpPr>
            <p:spPr bwMode="gray">
              <a:xfrm>
                <a:off x="528" y="1885"/>
                <a:ext cx="4512" cy="10"/>
              </a:xfrm>
              <a:prstGeom prst="rect">
                <a:avLst/>
              </a:prstGeom>
              <a:gradFill rotWithShape="0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0" name="Rectangle 53"/>
              <p:cNvSpPr>
                <a:spLocks noChangeArrowheads="1"/>
              </p:cNvSpPr>
              <p:nvPr/>
            </p:nvSpPr>
            <p:spPr bwMode="gray">
              <a:xfrm>
                <a:off x="528" y="1824"/>
                <a:ext cx="4512" cy="10"/>
              </a:xfrm>
              <a:prstGeom prst="rect">
                <a:avLst/>
              </a:prstGeom>
              <a:gradFill rotWithShape="0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53" name="Group 54"/>
            <p:cNvGrpSpPr>
              <a:grpSpLocks/>
            </p:cNvGrpSpPr>
            <p:nvPr/>
          </p:nvGrpSpPr>
          <p:grpSpPr bwMode="auto">
            <a:xfrm>
              <a:off x="960" y="1536"/>
              <a:ext cx="336" cy="336"/>
              <a:chOff x="288" y="1632"/>
              <a:chExt cx="2112" cy="2448"/>
            </a:xfrm>
          </p:grpSpPr>
          <p:sp>
            <p:nvSpPr>
              <p:cNvPr id="54" name="Rectangle 55"/>
              <p:cNvSpPr>
                <a:spLocks noChangeArrowheads="1"/>
              </p:cNvSpPr>
              <p:nvPr/>
            </p:nvSpPr>
            <p:spPr bwMode="gray">
              <a:xfrm rot="2686397">
                <a:off x="1252" y="2085"/>
                <a:ext cx="128" cy="1542"/>
              </a:xfrm>
              <a:prstGeom prst="rect">
                <a:avLst/>
              </a:prstGeom>
              <a:gradFill rotWithShape="1">
                <a:gsLst>
                  <a:gs pos="0">
                    <a:srgbClr val="38BAC8">
                      <a:gamma/>
                      <a:shade val="46275"/>
                      <a:invGamma/>
                    </a:srgbClr>
                  </a:gs>
                  <a:gs pos="50000">
                    <a:srgbClr val="38BAC8"/>
                  </a:gs>
                  <a:gs pos="100000">
                    <a:srgbClr val="38BAC8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Rectangle 56"/>
              <p:cNvSpPr>
                <a:spLocks noChangeArrowheads="1"/>
              </p:cNvSpPr>
              <p:nvPr/>
            </p:nvSpPr>
            <p:spPr bwMode="gray">
              <a:xfrm rot="2686397">
                <a:off x="1515" y="2386"/>
                <a:ext cx="128" cy="1542"/>
              </a:xfrm>
              <a:prstGeom prst="rect">
                <a:avLst/>
              </a:prstGeom>
              <a:gradFill rotWithShape="1">
                <a:gsLst>
                  <a:gs pos="0">
                    <a:srgbClr val="38BAC8">
                      <a:gamma/>
                      <a:shade val="46275"/>
                      <a:invGamma/>
                    </a:srgbClr>
                  </a:gs>
                  <a:gs pos="50000">
                    <a:srgbClr val="38BAC8"/>
                  </a:gs>
                  <a:gs pos="100000">
                    <a:srgbClr val="38BAC8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Rectangle 57"/>
              <p:cNvSpPr>
                <a:spLocks noChangeArrowheads="1"/>
              </p:cNvSpPr>
              <p:nvPr/>
            </p:nvSpPr>
            <p:spPr bwMode="gray">
              <a:xfrm rot="2686397">
                <a:off x="986" y="1780"/>
                <a:ext cx="128" cy="1542"/>
              </a:xfrm>
              <a:prstGeom prst="rect">
                <a:avLst/>
              </a:prstGeom>
              <a:gradFill rotWithShape="1">
                <a:gsLst>
                  <a:gs pos="0">
                    <a:srgbClr val="38BAC8">
                      <a:gamma/>
                      <a:shade val="46275"/>
                      <a:invGamma/>
                    </a:srgbClr>
                  </a:gs>
                  <a:gs pos="50000">
                    <a:srgbClr val="38BAC8"/>
                  </a:gs>
                  <a:gs pos="100000">
                    <a:srgbClr val="38BAC8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" name="Rectangle 58"/>
              <p:cNvSpPr>
                <a:spLocks noChangeArrowheads="1"/>
              </p:cNvSpPr>
              <p:nvPr/>
            </p:nvSpPr>
            <p:spPr bwMode="gray">
              <a:xfrm rot="2686397">
                <a:off x="288" y="3237"/>
                <a:ext cx="1327" cy="149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" name="Rectangle 59"/>
              <p:cNvSpPr>
                <a:spLocks noChangeArrowheads="1"/>
              </p:cNvSpPr>
              <p:nvPr/>
            </p:nvSpPr>
            <p:spPr bwMode="gray">
              <a:xfrm rot="2686397">
                <a:off x="551" y="2936"/>
                <a:ext cx="1327" cy="145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9" name="Rectangle 60"/>
              <p:cNvSpPr>
                <a:spLocks noChangeArrowheads="1"/>
              </p:cNvSpPr>
              <p:nvPr/>
            </p:nvSpPr>
            <p:spPr bwMode="gray">
              <a:xfrm rot="2686397">
                <a:off x="810" y="2627"/>
                <a:ext cx="1327" cy="149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" name="Rectangle 61"/>
              <p:cNvSpPr>
                <a:spLocks noChangeArrowheads="1"/>
              </p:cNvSpPr>
              <p:nvPr/>
            </p:nvSpPr>
            <p:spPr bwMode="gray">
              <a:xfrm rot="2686397">
                <a:off x="1073" y="2322"/>
                <a:ext cx="1327" cy="145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" name="Rectangle 62"/>
              <p:cNvSpPr>
                <a:spLocks noChangeArrowheads="1"/>
              </p:cNvSpPr>
              <p:nvPr/>
            </p:nvSpPr>
            <p:spPr bwMode="gray">
              <a:xfrm rot="2686397">
                <a:off x="1646" y="2539"/>
                <a:ext cx="128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" name="Rectangle 63"/>
              <p:cNvSpPr>
                <a:spLocks noChangeArrowheads="1"/>
              </p:cNvSpPr>
              <p:nvPr/>
            </p:nvSpPr>
            <p:spPr bwMode="gray">
              <a:xfrm rot="2686397">
                <a:off x="1387" y="2234"/>
                <a:ext cx="125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3" name="Rectangle 64"/>
              <p:cNvSpPr>
                <a:spLocks noChangeArrowheads="1"/>
              </p:cNvSpPr>
              <p:nvPr/>
            </p:nvSpPr>
            <p:spPr bwMode="gray">
              <a:xfrm rot="2686397">
                <a:off x="858" y="1632"/>
                <a:ext cx="125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" name="Rectangle 65"/>
              <p:cNvSpPr>
                <a:spLocks noChangeArrowheads="1"/>
              </p:cNvSpPr>
              <p:nvPr/>
            </p:nvSpPr>
            <p:spPr bwMode="gray">
              <a:xfrm rot="2686397">
                <a:off x="1121" y="1933"/>
                <a:ext cx="128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" name="Rectangle 66"/>
              <p:cNvSpPr>
                <a:spLocks noChangeArrowheads="1"/>
              </p:cNvSpPr>
              <p:nvPr/>
            </p:nvSpPr>
            <p:spPr bwMode="gray">
              <a:xfrm rot="2686397">
                <a:off x="419" y="3085"/>
                <a:ext cx="1328" cy="148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" name="Rectangle 67"/>
              <p:cNvSpPr>
                <a:spLocks noChangeArrowheads="1"/>
              </p:cNvSpPr>
              <p:nvPr/>
            </p:nvSpPr>
            <p:spPr bwMode="gray">
              <a:xfrm rot="2686397">
                <a:off x="679" y="2780"/>
                <a:ext cx="1327" cy="148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7" name="Rectangle 68"/>
              <p:cNvSpPr>
                <a:spLocks noChangeArrowheads="1"/>
              </p:cNvSpPr>
              <p:nvPr/>
            </p:nvSpPr>
            <p:spPr bwMode="gray">
              <a:xfrm rot="2686397">
                <a:off x="941" y="2471"/>
                <a:ext cx="1328" cy="148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71" name="Group 69"/>
          <p:cNvGrpSpPr>
            <a:grpSpLocks/>
          </p:cNvGrpSpPr>
          <p:nvPr/>
        </p:nvGrpSpPr>
        <p:grpSpPr bwMode="auto">
          <a:xfrm>
            <a:off x="1143000" y="4267200"/>
            <a:ext cx="5867400" cy="533400"/>
            <a:chOff x="1104" y="1488"/>
            <a:chExt cx="3696" cy="336"/>
          </a:xfrm>
        </p:grpSpPr>
        <p:grpSp>
          <p:nvGrpSpPr>
            <p:cNvPr id="72" name="Group 70"/>
            <p:cNvGrpSpPr>
              <a:grpSpLocks/>
            </p:cNvGrpSpPr>
            <p:nvPr/>
          </p:nvGrpSpPr>
          <p:grpSpPr bwMode="auto">
            <a:xfrm>
              <a:off x="1247" y="1622"/>
              <a:ext cx="3553" cy="68"/>
              <a:chOff x="528" y="1824"/>
              <a:chExt cx="4512" cy="71"/>
            </a:xfrm>
          </p:grpSpPr>
          <p:sp>
            <p:nvSpPr>
              <p:cNvPr id="88" name="Rectangle 71"/>
              <p:cNvSpPr>
                <a:spLocks noChangeArrowheads="1"/>
              </p:cNvSpPr>
              <p:nvPr/>
            </p:nvSpPr>
            <p:spPr bwMode="gray">
              <a:xfrm>
                <a:off x="528" y="1844"/>
                <a:ext cx="4512" cy="31"/>
              </a:xfrm>
              <a:prstGeom prst="rect">
                <a:avLst/>
              </a:prstGeom>
              <a:gradFill rotWithShape="0">
                <a:gsLst>
                  <a:gs pos="0">
                    <a:srgbClr val="009999"/>
                  </a:gs>
                  <a:gs pos="100000">
                    <a:srgbClr val="009999">
                      <a:gamma/>
                      <a:shade val="46275"/>
                      <a:invGamma/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9" name="Rectangle 72"/>
              <p:cNvSpPr>
                <a:spLocks noChangeArrowheads="1"/>
              </p:cNvSpPr>
              <p:nvPr/>
            </p:nvSpPr>
            <p:spPr bwMode="gray">
              <a:xfrm>
                <a:off x="528" y="1885"/>
                <a:ext cx="4512" cy="10"/>
              </a:xfrm>
              <a:prstGeom prst="rect">
                <a:avLst/>
              </a:prstGeom>
              <a:gradFill rotWithShape="0">
                <a:gsLst>
                  <a:gs pos="0">
                    <a:srgbClr val="009999"/>
                  </a:gs>
                  <a:gs pos="100000">
                    <a:srgbClr val="009999">
                      <a:gamma/>
                      <a:shade val="46275"/>
                      <a:invGamma/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0" name="Rectangle 73"/>
              <p:cNvSpPr>
                <a:spLocks noChangeArrowheads="1"/>
              </p:cNvSpPr>
              <p:nvPr/>
            </p:nvSpPr>
            <p:spPr bwMode="gray">
              <a:xfrm>
                <a:off x="528" y="1824"/>
                <a:ext cx="4512" cy="10"/>
              </a:xfrm>
              <a:prstGeom prst="rect">
                <a:avLst/>
              </a:prstGeom>
              <a:gradFill rotWithShape="0">
                <a:gsLst>
                  <a:gs pos="0">
                    <a:srgbClr val="009999"/>
                  </a:gs>
                  <a:gs pos="100000">
                    <a:srgbClr val="009999">
                      <a:gamma/>
                      <a:shade val="46275"/>
                      <a:invGamma/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73" name="Group 74"/>
            <p:cNvGrpSpPr>
              <a:grpSpLocks/>
            </p:cNvGrpSpPr>
            <p:nvPr/>
          </p:nvGrpSpPr>
          <p:grpSpPr bwMode="auto">
            <a:xfrm>
              <a:off x="1104" y="1488"/>
              <a:ext cx="336" cy="336"/>
              <a:chOff x="288" y="1632"/>
              <a:chExt cx="2112" cy="2448"/>
            </a:xfrm>
          </p:grpSpPr>
          <p:sp>
            <p:nvSpPr>
              <p:cNvPr id="74" name="Rectangle 75"/>
              <p:cNvSpPr>
                <a:spLocks noChangeArrowheads="1"/>
              </p:cNvSpPr>
              <p:nvPr/>
            </p:nvSpPr>
            <p:spPr bwMode="gray">
              <a:xfrm rot="2686397">
                <a:off x="1252" y="2085"/>
                <a:ext cx="128" cy="1542"/>
              </a:xfrm>
              <a:prstGeom prst="rect">
                <a:avLst/>
              </a:prstGeom>
              <a:gradFill rotWithShape="1">
                <a:gsLst>
                  <a:gs pos="0">
                    <a:srgbClr val="38BAC8">
                      <a:gamma/>
                      <a:shade val="46275"/>
                      <a:invGamma/>
                    </a:srgbClr>
                  </a:gs>
                  <a:gs pos="50000">
                    <a:srgbClr val="38BAC8"/>
                  </a:gs>
                  <a:gs pos="100000">
                    <a:srgbClr val="38BAC8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" name="Rectangle 76"/>
              <p:cNvSpPr>
                <a:spLocks noChangeArrowheads="1"/>
              </p:cNvSpPr>
              <p:nvPr/>
            </p:nvSpPr>
            <p:spPr bwMode="gray">
              <a:xfrm rot="2686397">
                <a:off x="1515" y="2386"/>
                <a:ext cx="128" cy="1542"/>
              </a:xfrm>
              <a:prstGeom prst="rect">
                <a:avLst/>
              </a:prstGeom>
              <a:gradFill rotWithShape="1">
                <a:gsLst>
                  <a:gs pos="0">
                    <a:srgbClr val="38BAC8">
                      <a:gamma/>
                      <a:shade val="46275"/>
                      <a:invGamma/>
                    </a:srgbClr>
                  </a:gs>
                  <a:gs pos="50000">
                    <a:srgbClr val="38BAC8"/>
                  </a:gs>
                  <a:gs pos="100000">
                    <a:srgbClr val="38BAC8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" name="Rectangle 77"/>
              <p:cNvSpPr>
                <a:spLocks noChangeArrowheads="1"/>
              </p:cNvSpPr>
              <p:nvPr/>
            </p:nvSpPr>
            <p:spPr bwMode="gray">
              <a:xfrm rot="2686397">
                <a:off x="986" y="1780"/>
                <a:ext cx="128" cy="1542"/>
              </a:xfrm>
              <a:prstGeom prst="rect">
                <a:avLst/>
              </a:prstGeom>
              <a:gradFill rotWithShape="1">
                <a:gsLst>
                  <a:gs pos="0">
                    <a:srgbClr val="38BAC8">
                      <a:gamma/>
                      <a:shade val="46275"/>
                      <a:invGamma/>
                    </a:srgbClr>
                  </a:gs>
                  <a:gs pos="50000">
                    <a:srgbClr val="38BAC8"/>
                  </a:gs>
                  <a:gs pos="100000">
                    <a:srgbClr val="38BAC8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" name="Rectangle 78"/>
              <p:cNvSpPr>
                <a:spLocks noChangeArrowheads="1"/>
              </p:cNvSpPr>
              <p:nvPr/>
            </p:nvSpPr>
            <p:spPr bwMode="gray">
              <a:xfrm rot="2686397">
                <a:off x="288" y="3237"/>
                <a:ext cx="1327" cy="149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" name="Rectangle 79"/>
              <p:cNvSpPr>
                <a:spLocks noChangeArrowheads="1"/>
              </p:cNvSpPr>
              <p:nvPr/>
            </p:nvSpPr>
            <p:spPr bwMode="gray">
              <a:xfrm rot="2686397">
                <a:off x="551" y="2936"/>
                <a:ext cx="1327" cy="145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" name="Rectangle 80"/>
              <p:cNvSpPr>
                <a:spLocks noChangeArrowheads="1"/>
              </p:cNvSpPr>
              <p:nvPr/>
            </p:nvSpPr>
            <p:spPr bwMode="gray">
              <a:xfrm rot="2686397">
                <a:off x="810" y="2627"/>
                <a:ext cx="1327" cy="149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" name="Rectangle 81"/>
              <p:cNvSpPr>
                <a:spLocks noChangeArrowheads="1"/>
              </p:cNvSpPr>
              <p:nvPr/>
            </p:nvSpPr>
            <p:spPr bwMode="gray">
              <a:xfrm rot="2686397">
                <a:off x="1073" y="2322"/>
                <a:ext cx="1327" cy="145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" name="Rectangle 82"/>
              <p:cNvSpPr>
                <a:spLocks noChangeArrowheads="1"/>
              </p:cNvSpPr>
              <p:nvPr/>
            </p:nvSpPr>
            <p:spPr bwMode="gray">
              <a:xfrm rot="2686397">
                <a:off x="1646" y="2539"/>
                <a:ext cx="128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" name="Rectangle 83"/>
              <p:cNvSpPr>
                <a:spLocks noChangeArrowheads="1"/>
              </p:cNvSpPr>
              <p:nvPr/>
            </p:nvSpPr>
            <p:spPr bwMode="gray">
              <a:xfrm rot="2686397">
                <a:off x="1387" y="2234"/>
                <a:ext cx="125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3" name="Rectangle 84"/>
              <p:cNvSpPr>
                <a:spLocks noChangeArrowheads="1"/>
              </p:cNvSpPr>
              <p:nvPr/>
            </p:nvSpPr>
            <p:spPr bwMode="gray">
              <a:xfrm rot="2686397">
                <a:off x="858" y="1632"/>
                <a:ext cx="125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4" name="Rectangle 85"/>
              <p:cNvSpPr>
                <a:spLocks noChangeArrowheads="1"/>
              </p:cNvSpPr>
              <p:nvPr/>
            </p:nvSpPr>
            <p:spPr bwMode="gray">
              <a:xfrm rot="2686397">
                <a:off x="1121" y="1933"/>
                <a:ext cx="128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5" name="Rectangle 86"/>
              <p:cNvSpPr>
                <a:spLocks noChangeArrowheads="1"/>
              </p:cNvSpPr>
              <p:nvPr/>
            </p:nvSpPr>
            <p:spPr bwMode="gray">
              <a:xfrm rot="2686397">
                <a:off x="419" y="3085"/>
                <a:ext cx="1328" cy="148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6" name="Rectangle 87"/>
              <p:cNvSpPr>
                <a:spLocks noChangeArrowheads="1"/>
              </p:cNvSpPr>
              <p:nvPr/>
            </p:nvSpPr>
            <p:spPr bwMode="gray">
              <a:xfrm rot="2686397">
                <a:off x="679" y="2780"/>
                <a:ext cx="1327" cy="148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7" name="Rectangle 88"/>
              <p:cNvSpPr>
                <a:spLocks noChangeArrowheads="1"/>
              </p:cNvSpPr>
              <p:nvPr/>
            </p:nvSpPr>
            <p:spPr bwMode="gray">
              <a:xfrm rot="2686397">
                <a:off x="941" y="2471"/>
                <a:ext cx="1328" cy="148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98587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457200" y="1371600"/>
            <a:ext cx="7620000" cy="4800599"/>
          </a:xfrm>
        </p:spPr>
        <p:txBody>
          <a:bodyPr>
            <a:normAutofit/>
          </a:bodyPr>
          <a:lstStyle/>
          <a:p>
            <a:r>
              <a:rPr lang="en-US" dirty="0" smtClean="0"/>
              <a:t>Features : 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- Manage the expense that keeping happen in a duration of time. (money use to pay for salary )</a:t>
            </a:r>
          </a:p>
          <a:p>
            <a:pPr marL="0" indent="0">
              <a:buNone/>
            </a:pPr>
            <a:r>
              <a:rPr lang="en-US" dirty="0"/>
              <a:t>  </a:t>
            </a:r>
            <a:r>
              <a:rPr lang="en-US" dirty="0" smtClean="0"/>
              <a:t>- Have pay function to send the expense to invoice.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6200" y="152400"/>
            <a:ext cx="838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Daily Expense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05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457200" y="1371600"/>
            <a:ext cx="7620000" cy="4800599"/>
          </a:xfrm>
        </p:spPr>
        <p:txBody>
          <a:bodyPr>
            <a:normAutofit/>
          </a:bodyPr>
          <a:lstStyle/>
          <a:p>
            <a:r>
              <a:rPr lang="en-US" dirty="0" smtClean="0"/>
              <a:t>Features : 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- Manage the expense that rarely appear (money to pay for working OT, bonus for employee, money receive from employee that take day off without salary, …)</a:t>
            </a:r>
          </a:p>
          <a:p>
            <a:pPr marL="0" indent="0">
              <a:buNone/>
            </a:pPr>
            <a:r>
              <a:rPr lang="en-US" dirty="0"/>
              <a:t>  </a:t>
            </a:r>
            <a:r>
              <a:rPr lang="en-US" dirty="0" smtClean="0"/>
              <a:t>- Have pay function to send the expense to invoice.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6200" y="152400"/>
            <a:ext cx="838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Exceptional Expense/Deduct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4150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457200" y="1371601"/>
            <a:ext cx="7620000" cy="2057400"/>
          </a:xfrm>
        </p:spPr>
        <p:txBody>
          <a:bodyPr>
            <a:normAutofit/>
          </a:bodyPr>
          <a:lstStyle/>
          <a:p>
            <a:r>
              <a:rPr lang="en-US" dirty="0" smtClean="0"/>
              <a:t>Features : 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- Grouping many daily expense into a type for easy adding record to exceptional expense or deduct.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6200" y="152400"/>
            <a:ext cx="838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Type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81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Brief Description of Planner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Planner supports user </a:t>
            </a:r>
            <a:r>
              <a:rPr lang="en-US" b="1" dirty="0" smtClean="0"/>
              <a:t>to manage tasks in a project</a:t>
            </a:r>
            <a:r>
              <a:rPr lang="en-US" dirty="0" smtClean="0"/>
              <a:t>.</a:t>
            </a:r>
          </a:p>
          <a:p>
            <a:r>
              <a:rPr lang="en-US" b="1" dirty="0" smtClean="0"/>
              <a:t>Project Manage </a:t>
            </a:r>
            <a:r>
              <a:rPr lang="en-US" dirty="0" smtClean="0"/>
              <a:t>has most rights to control Planner.</a:t>
            </a:r>
          </a:p>
          <a:p>
            <a:r>
              <a:rPr lang="en-US" b="1" dirty="0" smtClean="0"/>
              <a:t>Team members </a:t>
            </a:r>
            <a:r>
              <a:rPr lang="en-US" dirty="0" smtClean="0"/>
              <a:t>just can view tasks which they were assigned.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6463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Salient features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Planner report supports tasks statistics using bar and pie chart.</a:t>
            </a:r>
          </a:p>
          <a:p>
            <a:pPr lvl="1"/>
            <a:r>
              <a:rPr lang="en-US" dirty="0" smtClean="0"/>
              <a:t>Count kinds of </a:t>
            </a:r>
            <a:r>
              <a:rPr lang="en-US" b="1" dirty="0" smtClean="0"/>
              <a:t>tasks belong to a team member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Calculate the </a:t>
            </a:r>
            <a:r>
              <a:rPr lang="en-US" b="1" dirty="0" smtClean="0"/>
              <a:t>rate of amount tasks between team members</a:t>
            </a:r>
            <a:r>
              <a:rPr lang="en-US" dirty="0" smtClean="0"/>
              <a:t>.</a:t>
            </a:r>
          </a:p>
          <a:p>
            <a:r>
              <a:rPr lang="en-US" dirty="0" smtClean="0"/>
              <a:t>Present </a:t>
            </a:r>
            <a:r>
              <a:rPr lang="en-US" b="1" dirty="0" smtClean="0"/>
              <a:t>working efficiency of team members </a:t>
            </a:r>
            <a:r>
              <a:rPr lang="en-US" dirty="0" smtClean="0"/>
              <a:t>via line chart.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9140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4976" y="304800"/>
            <a:ext cx="8229600" cy="59131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Report Charts</a:t>
            </a:r>
            <a:endParaRPr lang="en-US" dirty="0"/>
          </a:p>
        </p:txBody>
      </p:sp>
      <p:pic>
        <p:nvPicPr>
          <p:cNvPr id="8" name="Content Placeholder 7" descr="LineChart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5257800" y="1378528"/>
            <a:ext cx="3054023" cy="23552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 descr="BarChart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33400" y="1143000"/>
            <a:ext cx="3048000" cy="23612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 descr="PieChart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971800" y="3810000"/>
            <a:ext cx="3035952" cy="27950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9120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Brief Description of Dashboard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Show statuses of projects which belong to user, include:</a:t>
            </a:r>
          </a:p>
          <a:p>
            <a:pPr lvl="1"/>
            <a:r>
              <a:rPr lang="en-US" b="1" dirty="0" smtClean="0"/>
              <a:t>Project Health</a:t>
            </a:r>
          </a:p>
          <a:p>
            <a:pPr lvl="1"/>
            <a:r>
              <a:rPr lang="en-US" b="1" dirty="0" smtClean="0"/>
              <a:t>Passing time</a:t>
            </a:r>
          </a:p>
          <a:p>
            <a:pPr lvl="1"/>
            <a:r>
              <a:rPr lang="en-US" b="1" dirty="0" smtClean="0"/>
              <a:t>Progress</a:t>
            </a:r>
          </a:p>
          <a:p>
            <a:pPr lvl="1"/>
            <a:r>
              <a:rPr lang="en-US" b="1" dirty="0" smtClean="0"/>
              <a:t>Efficiency</a:t>
            </a:r>
          </a:p>
          <a:p>
            <a:pPr lvl="1"/>
            <a:r>
              <a:rPr lang="en-US" b="1" dirty="0" smtClean="0"/>
              <a:t>Cost</a:t>
            </a:r>
          </a:p>
          <a:p>
            <a:pPr lvl="1"/>
            <a:r>
              <a:rPr lang="en-US" b="1" dirty="0" smtClean="0"/>
              <a:t>Used Effort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054040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Salient features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Progress</a:t>
            </a:r>
            <a:r>
              <a:rPr lang="en-US" dirty="0" smtClean="0"/>
              <a:t> presents percent completed of a project; shall be </a:t>
            </a:r>
            <a:r>
              <a:rPr lang="en-US" b="1" dirty="0" smtClean="0"/>
              <a:t>alerted when project in dangerous stage</a:t>
            </a:r>
            <a:r>
              <a:rPr lang="en-US" dirty="0" smtClean="0"/>
              <a:t>.</a:t>
            </a:r>
          </a:p>
          <a:p>
            <a:r>
              <a:rPr lang="en-US" b="1" dirty="0" smtClean="0"/>
              <a:t>Efficiency</a:t>
            </a:r>
            <a:r>
              <a:rPr lang="en-US" dirty="0" smtClean="0"/>
              <a:t> present work productivity of team members; shall be </a:t>
            </a:r>
            <a:r>
              <a:rPr lang="en-US" b="1" dirty="0" smtClean="0"/>
              <a:t>alerted when productivity lower expected work done </a:t>
            </a:r>
            <a:r>
              <a:rPr lang="en-US" dirty="0" smtClean="0"/>
              <a:t>at current time.</a:t>
            </a:r>
          </a:p>
          <a:p>
            <a:r>
              <a:rPr lang="en-US" b="1" dirty="0" smtClean="0"/>
              <a:t>Cost</a:t>
            </a:r>
            <a:r>
              <a:rPr lang="en-US" dirty="0" smtClean="0"/>
              <a:t> present status of budget; shall be </a:t>
            </a:r>
            <a:r>
              <a:rPr lang="en-US" b="1" dirty="0" smtClean="0"/>
              <a:t>alerted when over budget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5785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Salient features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Used Effort </a:t>
            </a:r>
            <a:r>
              <a:rPr lang="en-US" dirty="0" smtClean="0"/>
              <a:t>presents percent of current effort per plan effort.</a:t>
            </a:r>
          </a:p>
          <a:p>
            <a:r>
              <a:rPr lang="en-US" dirty="0" smtClean="0"/>
              <a:t>Finally, </a:t>
            </a:r>
            <a:r>
              <a:rPr lang="en-US" b="1" dirty="0" smtClean="0"/>
              <a:t>Project Health </a:t>
            </a:r>
            <a:r>
              <a:rPr lang="en-US" dirty="0" smtClean="0"/>
              <a:t>presents </a:t>
            </a:r>
            <a:r>
              <a:rPr lang="en-US" b="1" dirty="0" smtClean="0"/>
              <a:t>final status of project</a:t>
            </a:r>
            <a:r>
              <a:rPr lang="en-US" dirty="0" smtClean="0"/>
              <a:t>, is foundation to evaluate success of a project.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0886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Dashboard Screen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14400" y="2362200"/>
            <a:ext cx="7839075" cy="22488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473828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52400" y="691625"/>
            <a:ext cx="6934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Instructor and Team</a:t>
            </a:r>
          </a:p>
        </p:txBody>
      </p:sp>
      <p:sp>
        <p:nvSpPr>
          <p:cNvPr id="13" name="Rectangle 12"/>
          <p:cNvSpPr/>
          <p:nvPr/>
        </p:nvSpPr>
        <p:spPr>
          <a:xfrm>
            <a:off x="76200" y="2895600"/>
            <a:ext cx="1447800" cy="1143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76200" y="4114800"/>
            <a:ext cx="1447800" cy="1143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76200" y="5334000"/>
            <a:ext cx="1447800" cy="1143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5740400" y="1169075"/>
            <a:ext cx="281940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6">
                    <a:lumMod val="50000"/>
                  </a:schemeClr>
                </a:solidFill>
              </a:rPr>
              <a:t>LE NGOC THACH</a:t>
            </a:r>
          </a:p>
          <a:p>
            <a:r>
              <a:rPr lang="en-US" sz="1600" dirty="0" smtClean="0"/>
              <a:t>Instructor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600200" y="1687773"/>
            <a:ext cx="251460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6">
                    <a:lumMod val="50000"/>
                  </a:schemeClr>
                </a:solidFill>
              </a:rPr>
              <a:t>NGO DUC DUY</a:t>
            </a:r>
          </a:p>
          <a:p>
            <a:r>
              <a:rPr lang="en-US" sz="1600" dirty="0" smtClean="0"/>
              <a:t>Student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600200" y="2870579"/>
            <a:ext cx="251460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6">
                    <a:lumMod val="50000"/>
                  </a:schemeClr>
                </a:solidFill>
              </a:rPr>
              <a:t>MANH HOANG TRUONG</a:t>
            </a:r>
          </a:p>
          <a:p>
            <a:r>
              <a:rPr lang="en-US" sz="1600" dirty="0" smtClean="0"/>
              <a:t>Student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609299" y="4114800"/>
            <a:ext cx="251460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6">
                    <a:lumMod val="50000"/>
                  </a:schemeClr>
                </a:solidFill>
              </a:rPr>
              <a:t>PHAM NGUYEN TRUONG GIANG</a:t>
            </a:r>
          </a:p>
          <a:p>
            <a:r>
              <a:rPr lang="en-US" sz="1600" dirty="0" smtClean="0"/>
              <a:t>Student</a:t>
            </a:r>
            <a:endParaRPr lang="en-US" sz="1600" dirty="0"/>
          </a:p>
        </p:txBody>
      </p:sp>
      <p:sp>
        <p:nvSpPr>
          <p:cNvPr id="20" name="TextBox 19"/>
          <p:cNvSpPr txBox="1"/>
          <p:nvPr/>
        </p:nvSpPr>
        <p:spPr>
          <a:xfrm>
            <a:off x="1620672" y="5334000"/>
            <a:ext cx="251460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6">
                    <a:lumMod val="50000"/>
                  </a:schemeClr>
                </a:solidFill>
              </a:rPr>
              <a:t>TO CONG THANH HAI</a:t>
            </a:r>
          </a:p>
          <a:p>
            <a:r>
              <a:rPr lang="en-US" sz="1600" dirty="0" smtClean="0"/>
              <a:t>Student</a:t>
            </a:r>
            <a:endParaRPr lang="en-US" sz="1600" dirty="0"/>
          </a:p>
        </p:txBody>
      </p:sp>
      <p:sp>
        <p:nvSpPr>
          <p:cNvPr id="23" name="Rectangle 22"/>
          <p:cNvSpPr/>
          <p:nvPr/>
        </p:nvSpPr>
        <p:spPr>
          <a:xfrm>
            <a:off x="76200" y="1636025"/>
            <a:ext cx="1447800" cy="1143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C:\Users\DuyNgo\Desktop\Teamwork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6700" y="2779025"/>
            <a:ext cx="4495800" cy="337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215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457200" y="1371600"/>
            <a:ext cx="7620000" cy="4983325"/>
          </a:xfrm>
        </p:spPr>
        <p:txBody>
          <a:bodyPr>
            <a:normAutofit/>
          </a:bodyPr>
          <a:lstStyle/>
          <a:p>
            <a:r>
              <a:rPr lang="en-US" dirty="0" smtClean="0"/>
              <a:t>Features : support PM in collecting effort of team members when working on project to help Dashboard to report.</a:t>
            </a:r>
          </a:p>
          <a:p>
            <a:r>
              <a:rPr lang="en-US" dirty="0" smtClean="0"/>
              <a:t>The Timesheet include :</a:t>
            </a:r>
          </a:p>
          <a:p>
            <a:pPr marL="0" indent="0">
              <a:buNone/>
            </a:pPr>
            <a:r>
              <a:rPr lang="en-US" dirty="0" smtClean="0"/>
              <a:t>    - Search Timesheet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- PM can reject or approve Timesheet</a:t>
            </a:r>
          </a:p>
          <a:p>
            <a:pPr marL="365760" lvl="1" indent="0">
              <a:buNone/>
            </a:pPr>
            <a:r>
              <a:rPr lang="en-US" dirty="0" smtClean="0"/>
              <a:t>- </a:t>
            </a:r>
            <a:r>
              <a:rPr lang="en-US" sz="2600" dirty="0" smtClean="0"/>
              <a:t>Team members can create, update, delete                                   	timesheet	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- Approved records will be used to calculating  	effort efficiency.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6200" y="152400"/>
            <a:ext cx="838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Timesheet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721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457200" y="1371600"/>
            <a:ext cx="7620000" cy="4800599"/>
          </a:xfrm>
        </p:spPr>
        <p:txBody>
          <a:bodyPr>
            <a:normAutofit/>
          </a:bodyPr>
          <a:lstStyle/>
          <a:p>
            <a:r>
              <a:rPr lang="en-US" dirty="0" smtClean="0"/>
              <a:t>Features : 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- Manage the defects of project. Team members can log defect for any members in team, the person who was assigned will use </a:t>
            </a:r>
            <a:r>
              <a:rPr lang="en-US" dirty="0" err="1" smtClean="0"/>
              <a:t>dms</a:t>
            </a:r>
            <a:r>
              <a:rPr lang="en-US" dirty="0" smtClean="0"/>
              <a:t> to find, correct and change status of defects.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- When corrected a defect, fixed date will be updated, and defect owner can keep tracking.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6200" y="152400"/>
            <a:ext cx="838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DMS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347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6200" y="152400"/>
            <a:ext cx="8382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Database </a:t>
            </a:r>
          </a:p>
          <a:p>
            <a:r>
              <a:rPr lang="en-US" sz="40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Design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  <p:pic>
        <p:nvPicPr>
          <p:cNvPr id="1028" name="Picture 4" descr="C:\Users\DuyNgo\Desktop\Capstone\SVNTrunk\Document\Design\SRS + User Requirement\Merged_ERD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0"/>
            <a:ext cx="4909046" cy="6898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1503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6200" y="152400"/>
            <a:ext cx="838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IMPLEMENT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524000" y="2039938"/>
            <a:ext cx="44196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/>
            <a:r>
              <a:rPr lang="en-US" sz="2800" dirty="0" smtClean="0">
                <a:solidFill>
                  <a:srgbClr val="000000"/>
                </a:solidFill>
                <a:latin typeface="Times New Roman" pitchFamily="18" charset="0"/>
              </a:rPr>
              <a:t>TECHNOLOGIES</a:t>
            </a:r>
            <a:endParaRPr lang="en-US" sz="28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1524000" y="2965689"/>
            <a:ext cx="480060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0" hangingPunct="0"/>
            <a:r>
              <a:rPr lang="en-US" sz="2800" dirty="0" smtClean="0">
                <a:solidFill>
                  <a:srgbClr val="000000"/>
                </a:solidFill>
                <a:latin typeface="Times New Roman" pitchFamily="18" charset="0"/>
              </a:rPr>
              <a:t>TOOLS</a:t>
            </a:r>
            <a:endParaRPr lang="en-US" sz="28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524000" y="3886200"/>
            <a:ext cx="487680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0" hangingPunct="0"/>
            <a:r>
              <a:rPr lang="en-US" sz="2800" dirty="0" smtClean="0">
                <a:solidFill>
                  <a:srgbClr val="000000"/>
                </a:solidFill>
                <a:latin typeface="Times New Roman" pitchFamily="18" charset="0"/>
              </a:rPr>
              <a:t>REVIEW</a:t>
            </a:r>
            <a:endParaRPr lang="en-US" sz="28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524000" y="4953000"/>
            <a:ext cx="56388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0" hangingPunct="0"/>
            <a:r>
              <a:rPr lang="en-US" sz="2800" dirty="0" smtClean="0">
                <a:solidFill>
                  <a:srgbClr val="000000"/>
                </a:solidFill>
                <a:latin typeface="Times New Roman" pitchFamily="18" charset="0"/>
              </a:rPr>
              <a:t>TESTING</a:t>
            </a:r>
            <a:endParaRPr lang="en-US" sz="28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grpSp>
        <p:nvGrpSpPr>
          <p:cNvPr id="10" name="Group 9"/>
          <p:cNvGrpSpPr>
            <a:grpSpLocks/>
          </p:cNvGrpSpPr>
          <p:nvPr/>
        </p:nvGrpSpPr>
        <p:grpSpPr bwMode="auto">
          <a:xfrm>
            <a:off x="1143000" y="2362200"/>
            <a:ext cx="5867400" cy="533400"/>
            <a:chOff x="1104" y="1488"/>
            <a:chExt cx="3696" cy="336"/>
          </a:xfrm>
        </p:grpSpPr>
        <p:grpSp>
          <p:nvGrpSpPr>
            <p:cNvPr id="11" name="Group 10"/>
            <p:cNvGrpSpPr>
              <a:grpSpLocks/>
            </p:cNvGrpSpPr>
            <p:nvPr/>
          </p:nvGrpSpPr>
          <p:grpSpPr bwMode="auto">
            <a:xfrm>
              <a:off x="1247" y="1622"/>
              <a:ext cx="3553" cy="68"/>
              <a:chOff x="528" y="1824"/>
              <a:chExt cx="4512" cy="71"/>
            </a:xfrm>
          </p:grpSpPr>
          <p:sp>
            <p:nvSpPr>
              <p:cNvPr id="27" name="Rectangle 11"/>
              <p:cNvSpPr>
                <a:spLocks noChangeArrowheads="1"/>
              </p:cNvSpPr>
              <p:nvPr/>
            </p:nvSpPr>
            <p:spPr bwMode="gray">
              <a:xfrm>
                <a:off x="528" y="1844"/>
                <a:ext cx="4512" cy="31"/>
              </a:xfrm>
              <a:prstGeom prst="rect">
                <a:avLst/>
              </a:prstGeom>
              <a:gradFill rotWithShape="0">
                <a:gsLst>
                  <a:gs pos="0">
                    <a:srgbClr val="009999"/>
                  </a:gs>
                  <a:gs pos="100000">
                    <a:srgbClr val="009999">
                      <a:gamma/>
                      <a:shade val="46275"/>
                      <a:invGamma/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" name="Rectangle 12"/>
              <p:cNvSpPr>
                <a:spLocks noChangeArrowheads="1"/>
              </p:cNvSpPr>
              <p:nvPr/>
            </p:nvSpPr>
            <p:spPr bwMode="gray">
              <a:xfrm>
                <a:off x="528" y="1885"/>
                <a:ext cx="4512" cy="10"/>
              </a:xfrm>
              <a:prstGeom prst="rect">
                <a:avLst/>
              </a:prstGeom>
              <a:gradFill rotWithShape="0">
                <a:gsLst>
                  <a:gs pos="0">
                    <a:srgbClr val="009999"/>
                  </a:gs>
                  <a:gs pos="100000">
                    <a:srgbClr val="009999">
                      <a:gamma/>
                      <a:shade val="46275"/>
                      <a:invGamma/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9" name="Rectangle 13"/>
              <p:cNvSpPr>
                <a:spLocks noChangeArrowheads="1"/>
              </p:cNvSpPr>
              <p:nvPr/>
            </p:nvSpPr>
            <p:spPr bwMode="gray">
              <a:xfrm>
                <a:off x="528" y="1824"/>
                <a:ext cx="4512" cy="10"/>
              </a:xfrm>
              <a:prstGeom prst="rect">
                <a:avLst/>
              </a:prstGeom>
              <a:gradFill rotWithShape="0">
                <a:gsLst>
                  <a:gs pos="0">
                    <a:srgbClr val="009999"/>
                  </a:gs>
                  <a:gs pos="100000">
                    <a:srgbClr val="009999">
                      <a:gamma/>
                      <a:shade val="46275"/>
                      <a:invGamma/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2" name="Group 14"/>
            <p:cNvGrpSpPr>
              <a:grpSpLocks/>
            </p:cNvGrpSpPr>
            <p:nvPr/>
          </p:nvGrpSpPr>
          <p:grpSpPr bwMode="auto">
            <a:xfrm>
              <a:off x="1104" y="1488"/>
              <a:ext cx="336" cy="336"/>
              <a:chOff x="288" y="1632"/>
              <a:chExt cx="2112" cy="2448"/>
            </a:xfrm>
          </p:grpSpPr>
          <p:sp>
            <p:nvSpPr>
              <p:cNvPr id="13" name="Rectangle 15"/>
              <p:cNvSpPr>
                <a:spLocks noChangeArrowheads="1"/>
              </p:cNvSpPr>
              <p:nvPr/>
            </p:nvSpPr>
            <p:spPr bwMode="gray">
              <a:xfrm rot="2686397">
                <a:off x="1252" y="2085"/>
                <a:ext cx="128" cy="1542"/>
              </a:xfrm>
              <a:prstGeom prst="rect">
                <a:avLst/>
              </a:prstGeom>
              <a:gradFill rotWithShape="1">
                <a:gsLst>
                  <a:gs pos="0">
                    <a:srgbClr val="38BAC8">
                      <a:gamma/>
                      <a:shade val="46275"/>
                      <a:invGamma/>
                    </a:srgbClr>
                  </a:gs>
                  <a:gs pos="50000">
                    <a:srgbClr val="38BAC8"/>
                  </a:gs>
                  <a:gs pos="100000">
                    <a:srgbClr val="38BAC8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Rectangle 16"/>
              <p:cNvSpPr>
                <a:spLocks noChangeArrowheads="1"/>
              </p:cNvSpPr>
              <p:nvPr/>
            </p:nvSpPr>
            <p:spPr bwMode="gray">
              <a:xfrm rot="2686397">
                <a:off x="1515" y="2386"/>
                <a:ext cx="128" cy="1542"/>
              </a:xfrm>
              <a:prstGeom prst="rect">
                <a:avLst/>
              </a:prstGeom>
              <a:gradFill rotWithShape="1">
                <a:gsLst>
                  <a:gs pos="0">
                    <a:srgbClr val="38BAC8">
                      <a:gamma/>
                      <a:shade val="46275"/>
                      <a:invGamma/>
                    </a:srgbClr>
                  </a:gs>
                  <a:gs pos="50000">
                    <a:srgbClr val="38BAC8"/>
                  </a:gs>
                  <a:gs pos="100000">
                    <a:srgbClr val="38BAC8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" name="Rectangle 17"/>
              <p:cNvSpPr>
                <a:spLocks noChangeArrowheads="1"/>
              </p:cNvSpPr>
              <p:nvPr/>
            </p:nvSpPr>
            <p:spPr bwMode="gray">
              <a:xfrm rot="2686397">
                <a:off x="986" y="1780"/>
                <a:ext cx="128" cy="1542"/>
              </a:xfrm>
              <a:prstGeom prst="rect">
                <a:avLst/>
              </a:prstGeom>
              <a:gradFill rotWithShape="1">
                <a:gsLst>
                  <a:gs pos="0">
                    <a:srgbClr val="38BAC8">
                      <a:gamma/>
                      <a:shade val="46275"/>
                      <a:invGamma/>
                    </a:srgbClr>
                  </a:gs>
                  <a:gs pos="50000">
                    <a:srgbClr val="38BAC8"/>
                  </a:gs>
                  <a:gs pos="100000">
                    <a:srgbClr val="38BAC8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" name="Rectangle 18"/>
              <p:cNvSpPr>
                <a:spLocks noChangeArrowheads="1"/>
              </p:cNvSpPr>
              <p:nvPr/>
            </p:nvSpPr>
            <p:spPr bwMode="gray">
              <a:xfrm rot="2686397">
                <a:off x="288" y="3237"/>
                <a:ext cx="1327" cy="149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" name="Rectangle 19"/>
              <p:cNvSpPr>
                <a:spLocks noChangeArrowheads="1"/>
              </p:cNvSpPr>
              <p:nvPr/>
            </p:nvSpPr>
            <p:spPr bwMode="gray">
              <a:xfrm rot="2686397">
                <a:off x="551" y="2936"/>
                <a:ext cx="1327" cy="145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" name="Rectangle 20"/>
              <p:cNvSpPr>
                <a:spLocks noChangeArrowheads="1"/>
              </p:cNvSpPr>
              <p:nvPr/>
            </p:nvSpPr>
            <p:spPr bwMode="gray">
              <a:xfrm rot="2686397">
                <a:off x="810" y="2627"/>
                <a:ext cx="1327" cy="149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" name="Rectangle 21"/>
              <p:cNvSpPr>
                <a:spLocks noChangeArrowheads="1"/>
              </p:cNvSpPr>
              <p:nvPr/>
            </p:nvSpPr>
            <p:spPr bwMode="gray">
              <a:xfrm rot="2686397">
                <a:off x="1073" y="2322"/>
                <a:ext cx="1327" cy="145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" name="Rectangle 22"/>
              <p:cNvSpPr>
                <a:spLocks noChangeArrowheads="1"/>
              </p:cNvSpPr>
              <p:nvPr/>
            </p:nvSpPr>
            <p:spPr bwMode="gray">
              <a:xfrm rot="2686397">
                <a:off x="1646" y="2539"/>
                <a:ext cx="128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" name="Rectangle 23"/>
              <p:cNvSpPr>
                <a:spLocks noChangeArrowheads="1"/>
              </p:cNvSpPr>
              <p:nvPr/>
            </p:nvSpPr>
            <p:spPr bwMode="gray">
              <a:xfrm rot="2686397">
                <a:off x="1387" y="2234"/>
                <a:ext cx="125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Rectangle 24"/>
              <p:cNvSpPr>
                <a:spLocks noChangeArrowheads="1"/>
              </p:cNvSpPr>
              <p:nvPr/>
            </p:nvSpPr>
            <p:spPr bwMode="gray">
              <a:xfrm rot="2686397">
                <a:off x="858" y="1632"/>
                <a:ext cx="125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Rectangle 25"/>
              <p:cNvSpPr>
                <a:spLocks noChangeArrowheads="1"/>
              </p:cNvSpPr>
              <p:nvPr/>
            </p:nvSpPr>
            <p:spPr bwMode="gray">
              <a:xfrm rot="2686397">
                <a:off x="1121" y="1933"/>
                <a:ext cx="128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Rectangle 26"/>
              <p:cNvSpPr>
                <a:spLocks noChangeArrowheads="1"/>
              </p:cNvSpPr>
              <p:nvPr/>
            </p:nvSpPr>
            <p:spPr bwMode="gray">
              <a:xfrm rot="2686397">
                <a:off x="419" y="3085"/>
                <a:ext cx="1328" cy="148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Rectangle 27"/>
              <p:cNvSpPr>
                <a:spLocks noChangeArrowheads="1"/>
              </p:cNvSpPr>
              <p:nvPr/>
            </p:nvSpPr>
            <p:spPr bwMode="gray">
              <a:xfrm rot="2686397">
                <a:off x="679" y="2780"/>
                <a:ext cx="1327" cy="148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" name="Rectangle 28"/>
              <p:cNvSpPr>
                <a:spLocks noChangeArrowheads="1"/>
              </p:cNvSpPr>
              <p:nvPr/>
            </p:nvSpPr>
            <p:spPr bwMode="gray">
              <a:xfrm rot="2686397">
                <a:off x="941" y="2471"/>
                <a:ext cx="1328" cy="148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30" name="Group 29"/>
          <p:cNvGrpSpPr>
            <a:grpSpLocks/>
          </p:cNvGrpSpPr>
          <p:nvPr/>
        </p:nvGrpSpPr>
        <p:grpSpPr bwMode="auto">
          <a:xfrm>
            <a:off x="1143000" y="3276600"/>
            <a:ext cx="5867400" cy="533400"/>
            <a:chOff x="960" y="1536"/>
            <a:chExt cx="3696" cy="336"/>
          </a:xfrm>
        </p:grpSpPr>
        <p:grpSp>
          <p:nvGrpSpPr>
            <p:cNvPr id="31" name="Group 30"/>
            <p:cNvGrpSpPr>
              <a:grpSpLocks/>
            </p:cNvGrpSpPr>
            <p:nvPr/>
          </p:nvGrpSpPr>
          <p:grpSpPr bwMode="auto">
            <a:xfrm>
              <a:off x="1103" y="1670"/>
              <a:ext cx="3553" cy="68"/>
              <a:chOff x="528" y="1824"/>
              <a:chExt cx="4512" cy="71"/>
            </a:xfrm>
          </p:grpSpPr>
          <p:sp>
            <p:nvSpPr>
              <p:cNvPr id="47" name="Rectangle 31"/>
              <p:cNvSpPr>
                <a:spLocks noChangeArrowheads="1"/>
              </p:cNvSpPr>
              <p:nvPr/>
            </p:nvSpPr>
            <p:spPr bwMode="gray">
              <a:xfrm>
                <a:off x="528" y="1844"/>
                <a:ext cx="4512" cy="31"/>
              </a:xfrm>
              <a:prstGeom prst="rect">
                <a:avLst/>
              </a:prstGeom>
              <a:gradFill rotWithShape="0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8" name="Rectangle 32"/>
              <p:cNvSpPr>
                <a:spLocks noChangeArrowheads="1"/>
              </p:cNvSpPr>
              <p:nvPr/>
            </p:nvSpPr>
            <p:spPr bwMode="gray">
              <a:xfrm>
                <a:off x="528" y="1885"/>
                <a:ext cx="4512" cy="10"/>
              </a:xfrm>
              <a:prstGeom prst="rect">
                <a:avLst/>
              </a:prstGeom>
              <a:gradFill rotWithShape="0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9" name="Rectangle 33"/>
              <p:cNvSpPr>
                <a:spLocks noChangeArrowheads="1"/>
              </p:cNvSpPr>
              <p:nvPr/>
            </p:nvSpPr>
            <p:spPr bwMode="gray">
              <a:xfrm>
                <a:off x="528" y="1824"/>
                <a:ext cx="4512" cy="10"/>
              </a:xfrm>
              <a:prstGeom prst="rect">
                <a:avLst/>
              </a:prstGeom>
              <a:gradFill rotWithShape="0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2" name="Group 34"/>
            <p:cNvGrpSpPr>
              <a:grpSpLocks/>
            </p:cNvGrpSpPr>
            <p:nvPr/>
          </p:nvGrpSpPr>
          <p:grpSpPr bwMode="auto">
            <a:xfrm>
              <a:off x="960" y="1536"/>
              <a:ext cx="336" cy="336"/>
              <a:chOff x="288" y="1632"/>
              <a:chExt cx="2112" cy="2448"/>
            </a:xfrm>
          </p:grpSpPr>
          <p:sp>
            <p:nvSpPr>
              <p:cNvPr id="33" name="Rectangle 35"/>
              <p:cNvSpPr>
                <a:spLocks noChangeArrowheads="1"/>
              </p:cNvSpPr>
              <p:nvPr/>
            </p:nvSpPr>
            <p:spPr bwMode="gray">
              <a:xfrm rot="2686397">
                <a:off x="1252" y="2085"/>
                <a:ext cx="128" cy="1542"/>
              </a:xfrm>
              <a:prstGeom prst="rect">
                <a:avLst/>
              </a:prstGeom>
              <a:gradFill rotWithShape="1">
                <a:gsLst>
                  <a:gs pos="0">
                    <a:srgbClr val="38BAC8">
                      <a:gamma/>
                      <a:shade val="46275"/>
                      <a:invGamma/>
                    </a:srgbClr>
                  </a:gs>
                  <a:gs pos="50000">
                    <a:srgbClr val="38BAC8"/>
                  </a:gs>
                  <a:gs pos="100000">
                    <a:srgbClr val="38BAC8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" name="Rectangle 36"/>
              <p:cNvSpPr>
                <a:spLocks noChangeArrowheads="1"/>
              </p:cNvSpPr>
              <p:nvPr/>
            </p:nvSpPr>
            <p:spPr bwMode="gray">
              <a:xfrm rot="2686397">
                <a:off x="1515" y="2386"/>
                <a:ext cx="128" cy="1542"/>
              </a:xfrm>
              <a:prstGeom prst="rect">
                <a:avLst/>
              </a:prstGeom>
              <a:gradFill rotWithShape="1">
                <a:gsLst>
                  <a:gs pos="0">
                    <a:srgbClr val="38BAC8">
                      <a:gamma/>
                      <a:shade val="46275"/>
                      <a:invGamma/>
                    </a:srgbClr>
                  </a:gs>
                  <a:gs pos="50000">
                    <a:srgbClr val="38BAC8"/>
                  </a:gs>
                  <a:gs pos="100000">
                    <a:srgbClr val="38BAC8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" name="Rectangle 37"/>
              <p:cNvSpPr>
                <a:spLocks noChangeArrowheads="1"/>
              </p:cNvSpPr>
              <p:nvPr/>
            </p:nvSpPr>
            <p:spPr bwMode="gray">
              <a:xfrm rot="2686397">
                <a:off x="986" y="1780"/>
                <a:ext cx="128" cy="1542"/>
              </a:xfrm>
              <a:prstGeom prst="rect">
                <a:avLst/>
              </a:prstGeom>
              <a:gradFill rotWithShape="1">
                <a:gsLst>
                  <a:gs pos="0">
                    <a:srgbClr val="38BAC8">
                      <a:gamma/>
                      <a:shade val="46275"/>
                      <a:invGamma/>
                    </a:srgbClr>
                  </a:gs>
                  <a:gs pos="50000">
                    <a:srgbClr val="38BAC8"/>
                  </a:gs>
                  <a:gs pos="100000">
                    <a:srgbClr val="38BAC8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Rectangle 38"/>
              <p:cNvSpPr>
                <a:spLocks noChangeArrowheads="1"/>
              </p:cNvSpPr>
              <p:nvPr/>
            </p:nvSpPr>
            <p:spPr bwMode="gray">
              <a:xfrm rot="2686397">
                <a:off x="288" y="3237"/>
                <a:ext cx="1327" cy="149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Rectangle 39"/>
              <p:cNvSpPr>
                <a:spLocks noChangeArrowheads="1"/>
              </p:cNvSpPr>
              <p:nvPr/>
            </p:nvSpPr>
            <p:spPr bwMode="gray">
              <a:xfrm rot="2686397">
                <a:off x="551" y="2936"/>
                <a:ext cx="1327" cy="145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Rectangle 40"/>
              <p:cNvSpPr>
                <a:spLocks noChangeArrowheads="1"/>
              </p:cNvSpPr>
              <p:nvPr/>
            </p:nvSpPr>
            <p:spPr bwMode="gray">
              <a:xfrm rot="2686397">
                <a:off x="810" y="2627"/>
                <a:ext cx="1327" cy="149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" name="Rectangle 41"/>
              <p:cNvSpPr>
                <a:spLocks noChangeArrowheads="1"/>
              </p:cNvSpPr>
              <p:nvPr/>
            </p:nvSpPr>
            <p:spPr bwMode="gray">
              <a:xfrm rot="2686397">
                <a:off x="1073" y="2322"/>
                <a:ext cx="1327" cy="145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" name="Rectangle 42"/>
              <p:cNvSpPr>
                <a:spLocks noChangeArrowheads="1"/>
              </p:cNvSpPr>
              <p:nvPr/>
            </p:nvSpPr>
            <p:spPr bwMode="gray">
              <a:xfrm rot="2686397">
                <a:off x="1646" y="2539"/>
                <a:ext cx="128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Rectangle 43"/>
              <p:cNvSpPr>
                <a:spLocks noChangeArrowheads="1"/>
              </p:cNvSpPr>
              <p:nvPr/>
            </p:nvSpPr>
            <p:spPr bwMode="gray">
              <a:xfrm rot="2686397">
                <a:off x="1387" y="2234"/>
                <a:ext cx="125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" name="Rectangle 44"/>
              <p:cNvSpPr>
                <a:spLocks noChangeArrowheads="1"/>
              </p:cNvSpPr>
              <p:nvPr/>
            </p:nvSpPr>
            <p:spPr bwMode="gray">
              <a:xfrm rot="2686397">
                <a:off x="858" y="1632"/>
                <a:ext cx="125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Rectangle 45"/>
              <p:cNvSpPr>
                <a:spLocks noChangeArrowheads="1"/>
              </p:cNvSpPr>
              <p:nvPr/>
            </p:nvSpPr>
            <p:spPr bwMode="gray">
              <a:xfrm rot="2686397">
                <a:off x="1121" y="1933"/>
                <a:ext cx="128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Rectangle 46"/>
              <p:cNvSpPr>
                <a:spLocks noChangeArrowheads="1"/>
              </p:cNvSpPr>
              <p:nvPr/>
            </p:nvSpPr>
            <p:spPr bwMode="gray">
              <a:xfrm rot="2686397">
                <a:off x="419" y="3085"/>
                <a:ext cx="1328" cy="148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Rectangle 47"/>
              <p:cNvSpPr>
                <a:spLocks noChangeArrowheads="1"/>
              </p:cNvSpPr>
              <p:nvPr/>
            </p:nvSpPr>
            <p:spPr bwMode="gray">
              <a:xfrm rot="2686397">
                <a:off x="679" y="2780"/>
                <a:ext cx="1327" cy="148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Rectangle 48"/>
              <p:cNvSpPr>
                <a:spLocks noChangeArrowheads="1"/>
              </p:cNvSpPr>
              <p:nvPr/>
            </p:nvSpPr>
            <p:spPr bwMode="gray">
              <a:xfrm rot="2686397">
                <a:off x="941" y="2471"/>
                <a:ext cx="1328" cy="148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50" name="Group 49"/>
          <p:cNvGrpSpPr>
            <a:grpSpLocks/>
          </p:cNvGrpSpPr>
          <p:nvPr/>
        </p:nvGrpSpPr>
        <p:grpSpPr bwMode="auto">
          <a:xfrm>
            <a:off x="1143000" y="5257800"/>
            <a:ext cx="5867400" cy="533400"/>
            <a:chOff x="960" y="1536"/>
            <a:chExt cx="3696" cy="336"/>
          </a:xfrm>
        </p:grpSpPr>
        <p:grpSp>
          <p:nvGrpSpPr>
            <p:cNvPr id="51" name="Group 50"/>
            <p:cNvGrpSpPr>
              <a:grpSpLocks/>
            </p:cNvGrpSpPr>
            <p:nvPr/>
          </p:nvGrpSpPr>
          <p:grpSpPr bwMode="auto">
            <a:xfrm>
              <a:off x="1103" y="1670"/>
              <a:ext cx="3553" cy="68"/>
              <a:chOff x="528" y="1824"/>
              <a:chExt cx="4512" cy="71"/>
            </a:xfrm>
          </p:grpSpPr>
          <p:sp>
            <p:nvSpPr>
              <p:cNvPr id="67" name="Rectangle 51"/>
              <p:cNvSpPr>
                <a:spLocks noChangeArrowheads="1"/>
              </p:cNvSpPr>
              <p:nvPr/>
            </p:nvSpPr>
            <p:spPr bwMode="gray">
              <a:xfrm>
                <a:off x="528" y="1844"/>
                <a:ext cx="4512" cy="31"/>
              </a:xfrm>
              <a:prstGeom prst="rect">
                <a:avLst/>
              </a:prstGeom>
              <a:gradFill rotWithShape="0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8" name="Rectangle 52"/>
              <p:cNvSpPr>
                <a:spLocks noChangeArrowheads="1"/>
              </p:cNvSpPr>
              <p:nvPr/>
            </p:nvSpPr>
            <p:spPr bwMode="gray">
              <a:xfrm>
                <a:off x="528" y="1885"/>
                <a:ext cx="4512" cy="10"/>
              </a:xfrm>
              <a:prstGeom prst="rect">
                <a:avLst/>
              </a:prstGeom>
              <a:gradFill rotWithShape="0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9" name="Rectangle 53"/>
              <p:cNvSpPr>
                <a:spLocks noChangeArrowheads="1"/>
              </p:cNvSpPr>
              <p:nvPr/>
            </p:nvSpPr>
            <p:spPr bwMode="gray">
              <a:xfrm>
                <a:off x="528" y="1824"/>
                <a:ext cx="4512" cy="10"/>
              </a:xfrm>
              <a:prstGeom prst="rect">
                <a:avLst/>
              </a:prstGeom>
              <a:gradFill rotWithShape="0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52" name="Group 54"/>
            <p:cNvGrpSpPr>
              <a:grpSpLocks/>
            </p:cNvGrpSpPr>
            <p:nvPr/>
          </p:nvGrpSpPr>
          <p:grpSpPr bwMode="auto">
            <a:xfrm>
              <a:off x="960" y="1536"/>
              <a:ext cx="336" cy="336"/>
              <a:chOff x="288" y="1632"/>
              <a:chExt cx="2112" cy="2448"/>
            </a:xfrm>
          </p:grpSpPr>
          <p:sp>
            <p:nvSpPr>
              <p:cNvPr id="53" name="Rectangle 55"/>
              <p:cNvSpPr>
                <a:spLocks noChangeArrowheads="1"/>
              </p:cNvSpPr>
              <p:nvPr/>
            </p:nvSpPr>
            <p:spPr bwMode="gray">
              <a:xfrm rot="2686397">
                <a:off x="1252" y="2085"/>
                <a:ext cx="128" cy="1542"/>
              </a:xfrm>
              <a:prstGeom prst="rect">
                <a:avLst/>
              </a:prstGeom>
              <a:gradFill rotWithShape="1">
                <a:gsLst>
                  <a:gs pos="0">
                    <a:srgbClr val="38BAC8">
                      <a:gamma/>
                      <a:shade val="46275"/>
                      <a:invGamma/>
                    </a:srgbClr>
                  </a:gs>
                  <a:gs pos="50000">
                    <a:srgbClr val="38BAC8"/>
                  </a:gs>
                  <a:gs pos="100000">
                    <a:srgbClr val="38BAC8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" name="Rectangle 56"/>
              <p:cNvSpPr>
                <a:spLocks noChangeArrowheads="1"/>
              </p:cNvSpPr>
              <p:nvPr/>
            </p:nvSpPr>
            <p:spPr bwMode="gray">
              <a:xfrm rot="2686397">
                <a:off x="1515" y="2386"/>
                <a:ext cx="128" cy="1542"/>
              </a:xfrm>
              <a:prstGeom prst="rect">
                <a:avLst/>
              </a:prstGeom>
              <a:gradFill rotWithShape="1">
                <a:gsLst>
                  <a:gs pos="0">
                    <a:srgbClr val="38BAC8">
                      <a:gamma/>
                      <a:shade val="46275"/>
                      <a:invGamma/>
                    </a:srgbClr>
                  </a:gs>
                  <a:gs pos="50000">
                    <a:srgbClr val="38BAC8"/>
                  </a:gs>
                  <a:gs pos="100000">
                    <a:srgbClr val="38BAC8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Rectangle 57"/>
              <p:cNvSpPr>
                <a:spLocks noChangeArrowheads="1"/>
              </p:cNvSpPr>
              <p:nvPr/>
            </p:nvSpPr>
            <p:spPr bwMode="gray">
              <a:xfrm rot="2686397">
                <a:off x="986" y="1780"/>
                <a:ext cx="128" cy="1542"/>
              </a:xfrm>
              <a:prstGeom prst="rect">
                <a:avLst/>
              </a:prstGeom>
              <a:gradFill rotWithShape="1">
                <a:gsLst>
                  <a:gs pos="0">
                    <a:srgbClr val="38BAC8">
                      <a:gamma/>
                      <a:shade val="46275"/>
                      <a:invGamma/>
                    </a:srgbClr>
                  </a:gs>
                  <a:gs pos="50000">
                    <a:srgbClr val="38BAC8"/>
                  </a:gs>
                  <a:gs pos="100000">
                    <a:srgbClr val="38BAC8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Rectangle 58"/>
              <p:cNvSpPr>
                <a:spLocks noChangeArrowheads="1"/>
              </p:cNvSpPr>
              <p:nvPr/>
            </p:nvSpPr>
            <p:spPr bwMode="gray">
              <a:xfrm rot="2686397">
                <a:off x="288" y="3237"/>
                <a:ext cx="1327" cy="149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" name="Rectangle 59"/>
              <p:cNvSpPr>
                <a:spLocks noChangeArrowheads="1"/>
              </p:cNvSpPr>
              <p:nvPr/>
            </p:nvSpPr>
            <p:spPr bwMode="gray">
              <a:xfrm rot="2686397">
                <a:off x="551" y="2936"/>
                <a:ext cx="1327" cy="145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" name="Rectangle 60"/>
              <p:cNvSpPr>
                <a:spLocks noChangeArrowheads="1"/>
              </p:cNvSpPr>
              <p:nvPr/>
            </p:nvSpPr>
            <p:spPr bwMode="gray">
              <a:xfrm rot="2686397">
                <a:off x="810" y="2627"/>
                <a:ext cx="1327" cy="149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9" name="Rectangle 61"/>
              <p:cNvSpPr>
                <a:spLocks noChangeArrowheads="1"/>
              </p:cNvSpPr>
              <p:nvPr/>
            </p:nvSpPr>
            <p:spPr bwMode="gray">
              <a:xfrm rot="2686397">
                <a:off x="1073" y="2322"/>
                <a:ext cx="1327" cy="145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" name="Rectangle 62"/>
              <p:cNvSpPr>
                <a:spLocks noChangeArrowheads="1"/>
              </p:cNvSpPr>
              <p:nvPr/>
            </p:nvSpPr>
            <p:spPr bwMode="gray">
              <a:xfrm rot="2686397">
                <a:off x="1646" y="2539"/>
                <a:ext cx="128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" name="Rectangle 63"/>
              <p:cNvSpPr>
                <a:spLocks noChangeArrowheads="1"/>
              </p:cNvSpPr>
              <p:nvPr/>
            </p:nvSpPr>
            <p:spPr bwMode="gray">
              <a:xfrm rot="2686397">
                <a:off x="1387" y="2234"/>
                <a:ext cx="125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" name="Rectangle 64"/>
              <p:cNvSpPr>
                <a:spLocks noChangeArrowheads="1"/>
              </p:cNvSpPr>
              <p:nvPr/>
            </p:nvSpPr>
            <p:spPr bwMode="gray">
              <a:xfrm rot="2686397">
                <a:off x="858" y="1632"/>
                <a:ext cx="125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3" name="Rectangle 65"/>
              <p:cNvSpPr>
                <a:spLocks noChangeArrowheads="1"/>
              </p:cNvSpPr>
              <p:nvPr/>
            </p:nvSpPr>
            <p:spPr bwMode="gray">
              <a:xfrm rot="2686397">
                <a:off x="1121" y="1933"/>
                <a:ext cx="128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" name="Rectangle 66"/>
              <p:cNvSpPr>
                <a:spLocks noChangeArrowheads="1"/>
              </p:cNvSpPr>
              <p:nvPr/>
            </p:nvSpPr>
            <p:spPr bwMode="gray">
              <a:xfrm rot="2686397">
                <a:off x="419" y="3085"/>
                <a:ext cx="1328" cy="148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" name="Rectangle 67"/>
              <p:cNvSpPr>
                <a:spLocks noChangeArrowheads="1"/>
              </p:cNvSpPr>
              <p:nvPr/>
            </p:nvSpPr>
            <p:spPr bwMode="gray">
              <a:xfrm rot="2686397">
                <a:off x="679" y="2780"/>
                <a:ext cx="1327" cy="148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" name="Rectangle 68"/>
              <p:cNvSpPr>
                <a:spLocks noChangeArrowheads="1"/>
              </p:cNvSpPr>
              <p:nvPr/>
            </p:nvSpPr>
            <p:spPr bwMode="gray">
              <a:xfrm rot="2686397">
                <a:off x="941" y="2471"/>
                <a:ext cx="1328" cy="148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70" name="Group 69"/>
          <p:cNvGrpSpPr>
            <a:grpSpLocks/>
          </p:cNvGrpSpPr>
          <p:nvPr/>
        </p:nvGrpSpPr>
        <p:grpSpPr bwMode="auto">
          <a:xfrm>
            <a:off x="1143000" y="4267200"/>
            <a:ext cx="5867400" cy="533400"/>
            <a:chOff x="1104" y="1488"/>
            <a:chExt cx="3696" cy="336"/>
          </a:xfrm>
        </p:grpSpPr>
        <p:grpSp>
          <p:nvGrpSpPr>
            <p:cNvPr id="71" name="Group 70"/>
            <p:cNvGrpSpPr>
              <a:grpSpLocks/>
            </p:cNvGrpSpPr>
            <p:nvPr/>
          </p:nvGrpSpPr>
          <p:grpSpPr bwMode="auto">
            <a:xfrm>
              <a:off x="1247" y="1622"/>
              <a:ext cx="3553" cy="68"/>
              <a:chOff x="528" y="1824"/>
              <a:chExt cx="4512" cy="71"/>
            </a:xfrm>
          </p:grpSpPr>
          <p:sp>
            <p:nvSpPr>
              <p:cNvPr id="87" name="Rectangle 71"/>
              <p:cNvSpPr>
                <a:spLocks noChangeArrowheads="1"/>
              </p:cNvSpPr>
              <p:nvPr/>
            </p:nvSpPr>
            <p:spPr bwMode="gray">
              <a:xfrm>
                <a:off x="528" y="1844"/>
                <a:ext cx="4512" cy="31"/>
              </a:xfrm>
              <a:prstGeom prst="rect">
                <a:avLst/>
              </a:prstGeom>
              <a:gradFill rotWithShape="0">
                <a:gsLst>
                  <a:gs pos="0">
                    <a:srgbClr val="009999"/>
                  </a:gs>
                  <a:gs pos="100000">
                    <a:srgbClr val="009999">
                      <a:gamma/>
                      <a:shade val="46275"/>
                      <a:invGamma/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8" name="Rectangle 72"/>
              <p:cNvSpPr>
                <a:spLocks noChangeArrowheads="1"/>
              </p:cNvSpPr>
              <p:nvPr/>
            </p:nvSpPr>
            <p:spPr bwMode="gray">
              <a:xfrm>
                <a:off x="528" y="1885"/>
                <a:ext cx="4512" cy="10"/>
              </a:xfrm>
              <a:prstGeom prst="rect">
                <a:avLst/>
              </a:prstGeom>
              <a:gradFill rotWithShape="0">
                <a:gsLst>
                  <a:gs pos="0">
                    <a:srgbClr val="009999"/>
                  </a:gs>
                  <a:gs pos="100000">
                    <a:srgbClr val="009999">
                      <a:gamma/>
                      <a:shade val="46275"/>
                      <a:invGamma/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9" name="Rectangle 73"/>
              <p:cNvSpPr>
                <a:spLocks noChangeArrowheads="1"/>
              </p:cNvSpPr>
              <p:nvPr/>
            </p:nvSpPr>
            <p:spPr bwMode="gray">
              <a:xfrm>
                <a:off x="528" y="1824"/>
                <a:ext cx="4512" cy="10"/>
              </a:xfrm>
              <a:prstGeom prst="rect">
                <a:avLst/>
              </a:prstGeom>
              <a:gradFill rotWithShape="0">
                <a:gsLst>
                  <a:gs pos="0">
                    <a:srgbClr val="009999"/>
                  </a:gs>
                  <a:gs pos="100000">
                    <a:srgbClr val="009999">
                      <a:gamma/>
                      <a:shade val="46275"/>
                      <a:invGamma/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72" name="Group 74"/>
            <p:cNvGrpSpPr>
              <a:grpSpLocks/>
            </p:cNvGrpSpPr>
            <p:nvPr/>
          </p:nvGrpSpPr>
          <p:grpSpPr bwMode="auto">
            <a:xfrm>
              <a:off x="1104" y="1488"/>
              <a:ext cx="336" cy="336"/>
              <a:chOff x="288" y="1632"/>
              <a:chExt cx="2112" cy="2448"/>
            </a:xfrm>
          </p:grpSpPr>
          <p:sp>
            <p:nvSpPr>
              <p:cNvPr id="73" name="Rectangle 75"/>
              <p:cNvSpPr>
                <a:spLocks noChangeArrowheads="1"/>
              </p:cNvSpPr>
              <p:nvPr/>
            </p:nvSpPr>
            <p:spPr bwMode="gray">
              <a:xfrm rot="2686397">
                <a:off x="1252" y="2085"/>
                <a:ext cx="128" cy="1542"/>
              </a:xfrm>
              <a:prstGeom prst="rect">
                <a:avLst/>
              </a:prstGeom>
              <a:gradFill rotWithShape="1">
                <a:gsLst>
                  <a:gs pos="0">
                    <a:srgbClr val="38BAC8">
                      <a:gamma/>
                      <a:shade val="46275"/>
                      <a:invGamma/>
                    </a:srgbClr>
                  </a:gs>
                  <a:gs pos="50000">
                    <a:srgbClr val="38BAC8"/>
                  </a:gs>
                  <a:gs pos="100000">
                    <a:srgbClr val="38BAC8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" name="Rectangle 76"/>
              <p:cNvSpPr>
                <a:spLocks noChangeArrowheads="1"/>
              </p:cNvSpPr>
              <p:nvPr/>
            </p:nvSpPr>
            <p:spPr bwMode="gray">
              <a:xfrm rot="2686397">
                <a:off x="1515" y="2386"/>
                <a:ext cx="128" cy="1542"/>
              </a:xfrm>
              <a:prstGeom prst="rect">
                <a:avLst/>
              </a:prstGeom>
              <a:gradFill rotWithShape="1">
                <a:gsLst>
                  <a:gs pos="0">
                    <a:srgbClr val="38BAC8">
                      <a:gamma/>
                      <a:shade val="46275"/>
                      <a:invGamma/>
                    </a:srgbClr>
                  </a:gs>
                  <a:gs pos="50000">
                    <a:srgbClr val="38BAC8"/>
                  </a:gs>
                  <a:gs pos="100000">
                    <a:srgbClr val="38BAC8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" name="Rectangle 77"/>
              <p:cNvSpPr>
                <a:spLocks noChangeArrowheads="1"/>
              </p:cNvSpPr>
              <p:nvPr/>
            </p:nvSpPr>
            <p:spPr bwMode="gray">
              <a:xfrm rot="2686397">
                <a:off x="986" y="1780"/>
                <a:ext cx="128" cy="1542"/>
              </a:xfrm>
              <a:prstGeom prst="rect">
                <a:avLst/>
              </a:prstGeom>
              <a:gradFill rotWithShape="1">
                <a:gsLst>
                  <a:gs pos="0">
                    <a:srgbClr val="38BAC8">
                      <a:gamma/>
                      <a:shade val="46275"/>
                      <a:invGamma/>
                    </a:srgbClr>
                  </a:gs>
                  <a:gs pos="50000">
                    <a:srgbClr val="38BAC8"/>
                  </a:gs>
                  <a:gs pos="100000">
                    <a:srgbClr val="38BAC8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" name="Rectangle 78"/>
              <p:cNvSpPr>
                <a:spLocks noChangeArrowheads="1"/>
              </p:cNvSpPr>
              <p:nvPr/>
            </p:nvSpPr>
            <p:spPr bwMode="gray">
              <a:xfrm rot="2686397">
                <a:off x="288" y="3237"/>
                <a:ext cx="1327" cy="149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" name="Rectangle 79"/>
              <p:cNvSpPr>
                <a:spLocks noChangeArrowheads="1"/>
              </p:cNvSpPr>
              <p:nvPr/>
            </p:nvSpPr>
            <p:spPr bwMode="gray">
              <a:xfrm rot="2686397">
                <a:off x="551" y="2936"/>
                <a:ext cx="1327" cy="145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" name="Rectangle 80"/>
              <p:cNvSpPr>
                <a:spLocks noChangeArrowheads="1"/>
              </p:cNvSpPr>
              <p:nvPr/>
            </p:nvSpPr>
            <p:spPr bwMode="gray">
              <a:xfrm rot="2686397">
                <a:off x="810" y="2627"/>
                <a:ext cx="1327" cy="149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" name="Rectangle 81"/>
              <p:cNvSpPr>
                <a:spLocks noChangeArrowheads="1"/>
              </p:cNvSpPr>
              <p:nvPr/>
            </p:nvSpPr>
            <p:spPr bwMode="gray">
              <a:xfrm rot="2686397">
                <a:off x="1073" y="2322"/>
                <a:ext cx="1327" cy="145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" name="Rectangle 82"/>
              <p:cNvSpPr>
                <a:spLocks noChangeArrowheads="1"/>
              </p:cNvSpPr>
              <p:nvPr/>
            </p:nvSpPr>
            <p:spPr bwMode="gray">
              <a:xfrm rot="2686397">
                <a:off x="1646" y="2539"/>
                <a:ext cx="128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" name="Rectangle 83"/>
              <p:cNvSpPr>
                <a:spLocks noChangeArrowheads="1"/>
              </p:cNvSpPr>
              <p:nvPr/>
            </p:nvSpPr>
            <p:spPr bwMode="gray">
              <a:xfrm rot="2686397">
                <a:off x="1387" y="2234"/>
                <a:ext cx="125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" name="Rectangle 84"/>
              <p:cNvSpPr>
                <a:spLocks noChangeArrowheads="1"/>
              </p:cNvSpPr>
              <p:nvPr/>
            </p:nvSpPr>
            <p:spPr bwMode="gray">
              <a:xfrm rot="2686397">
                <a:off x="858" y="1632"/>
                <a:ext cx="125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3" name="Rectangle 85"/>
              <p:cNvSpPr>
                <a:spLocks noChangeArrowheads="1"/>
              </p:cNvSpPr>
              <p:nvPr/>
            </p:nvSpPr>
            <p:spPr bwMode="gray">
              <a:xfrm rot="2686397">
                <a:off x="1121" y="1933"/>
                <a:ext cx="128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4" name="Rectangle 86"/>
              <p:cNvSpPr>
                <a:spLocks noChangeArrowheads="1"/>
              </p:cNvSpPr>
              <p:nvPr/>
            </p:nvSpPr>
            <p:spPr bwMode="gray">
              <a:xfrm rot="2686397">
                <a:off x="419" y="3085"/>
                <a:ext cx="1328" cy="148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5" name="Rectangle 87"/>
              <p:cNvSpPr>
                <a:spLocks noChangeArrowheads="1"/>
              </p:cNvSpPr>
              <p:nvPr/>
            </p:nvSpPr>
            <p:spPr bwMode="gray">
              <a:xfrm rot="2686397">
                <a:off x="679" y="2780"/>
                <a:ext cx="1327" cy="148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6" name="Rectangle 88"/>
              <p:cNvSpPr>
                <a:spLocks noChangeArrowheads="1"/>
              </p:cNvSpPr>
              <p:nvPr/>
            </p:nvSpPr>
            <p:spPr bwMode="gray">
              <a:xfrm rot="2686397">
                <a:off x="941" y="2471"/>
                <a:ext cx="1328" cy="148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596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 descr="C:\Users\DuyNgo\Desktop\ScreenHunter_03 Aug. 12 09.30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999" y="571954"/>
            <a:ext cx="3038475" cy="2876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44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6200" y="152400"/>
            <a:ext cx="838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Technologies</a:t>
            </a:r>
          </a:p>
        </p:txBody>
      </p:sp>
      <p:pic>
        <p:nvPicPr>
          <p:cNvPr id="92" name="Picture 7" descr="C:\Users\iLucas\Desktop\psn images\jquery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4343400"/>
            <a:ext cx="1403350" cy="132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5" name="Picture 5" descr="C:\Users\DuyNgo\Desktop\android-technology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1447800"/>
            <a:ext cx="2895600" cy="1579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  <p:pic>
        <p:nvPicPr>
          <p:cNvPr id="1027" name="Picture 3" descr="C:\Users\DuyNgo\Desktop\portal-small1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3632200"/>
            <a:ext cx="3592318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6981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DuyNgo\Desktop\ScreenHunter_04 Aug. 18 10.18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143000"/>
            <a:ext cx="2774582" cy="2353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45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6200" y="152400"/>
            <a:ext cx="838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Technologies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  <p:pic>
        <p:nvPicPr>
          <p:cNvPr id="3075" name="Picture 3" descr="C:\Users\DuyNgo\Desktop\google-code-labs-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4038600"/>
            <a:ext cx="1952625" cy="194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DuyNgo\Desktop\ScreenHunter_04 Aug. 18 10.26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3505200"/>
            <a:ext cx="6612437" cy="3006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DuyNgo\Desktop\ScreenHunter_04 Aug. 18 10.29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990600"/>
            <a:ext cx="4762500" cy="1047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DuyNgo\Desktop\apache_tomcat_bag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8550" y="2038350"/>
            <a:ext cx="1850478" cy="1850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3256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46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6200" y="152400"/>
            <a:ext cx="838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Tools</a:t>
            </a:r>
          </a:p>
        </p:txBody>
      </p:sp>
      <p:pic>
        <p:nvPicPr>
          <p:cNvPr id="9" name="Picture 2" descr="C:\Users\DuyNgo\Desktop\oracle-logo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324" y="1092200"/>
            <a:ext cx="3670852" cy="757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DuyNgo\Desktop\Eclipse Logo.g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553" y="1066800"/>
            <a:ext cx="3354647" cy="2214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C:\Users\DuyNgo\Desktop\android-sdk-banner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6500" y="2286000"/>
            <a:ext cx="3238500" cy="1493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9" name="Picture 5" descr="C:\Users\DuyNgo\Desktop\ms-office-logo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4389925"/>
            <a:ext cx="1981200" cy="1698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  <p:pic>
        <p:nvPicPr>
          <p:cNvPr id="1026" name="Picture 2" descr="I:\CapstoneProject\trunk\Document\Report\Presentation\picture\tortoisesvn free download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838200" y="3657600"/>
            <a:ext cx="3505200" cy="26289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461313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47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6200" y="152400"/>
            <a:ext cx="838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Review</a:t>
            </a:r>
          </a:p>
        </p:txBody>
      </p:sp>
      <p:pic>
        <p:nvPicPr>
          <p:cNvPr id="6" name="Picture 5" descr="C:\Users\DuyNgo\Desktop\ScreenHunter_02 Aug. 11 09.17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066800"/>
            <a:ext cx="4771390" cy="15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 descr="C:\Users\DuyNgo\Desktop\timesheetdelete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3276600"/>
            <a:ext cx="5580380" cy="287401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 descr="C:\Users\DuyNgo\Desktop\ScreenHunter_02 Aug. 11 08.38.pn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0920" y="4953000"/>
            <a:ext cx="5580380" cy="174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C:\Users\DuyNgo\Desktop\ScreenHunter_02 Aug. 11 09.32.png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609600"/>
            <a:ext cx="4330700" cy="341661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033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48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6200" y="152400"/>
            <a:ext cx="838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Code - Review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  <p:pic>
        <p:nvPicPr>
          <p:cNvPr id="4098" name="Picture 2" descr="C:\Users\DuyNgo\Desktop\ScreenHunter_08 Aug. 20 00.3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066800"/>
            <a:ext cx="7899439" cy="5010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8172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49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6200" y="152400"/>
            <a:ext cx="838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Testing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3557472"/>
              </p:ext>
            </p:extLst>
          </p:nvPr>
        </p:nvGraphicFramePr>
        <p:xfrm>
          <a:off x="675322" y="1143000"/>
          <a:ext cx="7183756" cy="494929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215052"/>
                <a:gridCol w="497867"/>
                <a:gridCol w="497868"/>
                <a:gridCol w="497868"/>
                <a:gridCol w="497868"/>
                <a:gridCol w="977233"/>
              </a:tblGrid>
              <a:tr h="126883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Module code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Pass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Fail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Untested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N/A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Number of  test cases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60895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Total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76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60895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Project Eye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28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28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60895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Planner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10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10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60895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Requirement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8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effectLst/>
                        </a:rPr>
                        <a:t>8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60895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Timesheet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12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12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60895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DMS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4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effectLst/>
                        </a:rPr>
                        <a:t>2</a:t>
                      </a:r>
                      <a:r>
                        <a:rPr lang="en-US" sz="10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6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60895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Dashboard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 </a:t>
                      </a:r>
                      <a:r>
                        <a:rPr lang="en-US" sz="1000" dirty="0" smtClean="0">
                          <a:effectLst/>
                        </a:rPr>
                        <a:t>1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effectLst/>
                        </a:rPr>
                        <a:t>1</a:t>
                      </a:r>
                      <a:r>
                        <a:rPr lang="en-US" sz="10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2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60895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Admin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 </a:t>
                      </a:r>
                      <a:r>
                        <a:rPr lang="en-US" sz="1000" dirty="0" smtClean="0">
                          <a:effectLst/>
                        </a:rPr>
                        <a:t>3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3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60895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Report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effectLst/>
                        </a:rPr>
                        <a:t>1</a:t>
                      </a:r>
                      <a:r>
                        <a:rPr lang="en-US" sz="10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 </a:t>
                      </a:r>
                      <a:r>
                        <a:rPr lang="en-US" sz="1000" dirty="0" smtClean="0">
                          <a:effectLst/>
                        </a:rPr>
                        <a:t>4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5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60895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Android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 </a:t>
                      </a:r>
                      <a:r>
                        <a:rPr lang="en-US" sz="1000" dirty="0" smtClean="0">
                          <a:effectLst/>
                        </a:rPr>
                        <a:t>2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2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244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88900" y="331857"/>
            <a:ext cx="6934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Problems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8900" y="1039743"/>
            <a:ext cx="88138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u="sng" dirty="0" smtClean="0">
                <a:hlinkClick r:id="rId2"/>
              </a:rPr>
              <a:t>CIO.com </a:t>
            </a:r>
            <a:r>
              <a:rPr lang="en-US" sz="2000" u="sng" dirty="0">
                <a:hlinkClick r:id="rId2"/>
              </a:rPr>
              <a:t>cites a Dynamic Markets survey</a:t>
            </a:r>
            <a:r>
              <a:rPr lang="en-US" sz="2000" dirty="0"/>
              <a:t> of 800 IT managers, reporting that 62 percent of IT projects fail to meet their schedules. Other data:</a:t>
            </a:r>
          </a:p>
          <a:p>
            <a:pPr marL="342900" lvl="0" indent="-342900">
              <a:buFont typeface="Arial" pitchFamily="34" charset="0"/>
              <a:buChar char="•"/>
            </a:pPr>
            <a:r>
              <a:rPr lang="en-US" sz="2000" dirty="0"/>
              <a:t>49 percent suffered budget overruns</a:t>
            </a:r>
          </a:p>
          <a:p>
            <a:pPr marL="342900" lvl="0" indent="-342900">
              <a:buFont typeface="Arial" pitchFamily="34" charset="0"/>
              <a:buChar char="•"/>
            </a:pPr>
            <a:r>
              <a:rPr lang="en-US" sz="2000" dirty="0"/>
              <a:t>47 percent had higher-than-expected maintenance costs, and</a:t>
            </a:r>
          </a:p>
          <a:p>
            <a:pPr marL="342900" lvl="0" indent="-342900">
              <a:buFont typeface="Arial" pitchFamily="34" charset="0"/>
              <a:buChar char="•"/>
            </a:pPr>
            <a:r>
              <a:rPr lang="en-US" sz="2000" dirty="0"/>
              <a:t>41 percent failed to deliver the expected business value and ROI</a:t>
            </a:r>
          </a:p>
          <a:p>
            <a:endParaRPr lang="en-US" sz="2000" dirty="0" smtClean="0"/>
          </a:p>
          <a:p>
            <a:pPr marL="342900" indent="-342900">
              <a:buFont typeface="Wingdings" pitchFamily="2" charset="2"/>
              <a:buChar char="Ø"/>
            </a:pPr>
            <a:r>
              <a:rPr lang="en-US" sz="2000" dirty="0" smtClean="0"/>
              <a:t>29% </a:t>
            </a:r>
            <a:r>
              <a:rPr lang="en-US" sz="2000" dirty="0"/>
              <a:t>Succeeded - delivered on time, on budget, with required features and functions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US" sz="2000" dirty="0" smtClean="0"/>
              <a:t>53% </a:t>
            </a:r>
            <a:r>
              <a:rPr lang="en-US" sz="2000" dirty="0"/>
              <a:t>Challenged - late, over budget, and/or with less than the required features and functions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US" sz="2000" dirty="0" smtClean="0"/>
              <a:t>18% </a:t>
            </a:r>
            <a:r>
              <a:rPr lang="en-US" sz="2000" dirty="0"/>
              <a:t>Failed - cancelled prior to completion or delivered and never </a:t>
            </a:r>
            <a:r>
              <a:rPr lang="en-US" sz="2000" dirty="0" smtClean="0"/>
              <a:t>used</a:t>
            </a:r>
          </a:p>
          <a:p>
            <a:endParaRPr lang="en-US" sz="2000" dirty="0"/>
          </a:p>
          <a:p>
            <a:r>
              <a:rPr lang="en-US" sz="2000" dirty="0" smtClean="0"/>
              <a:t>As </a:t>
            </a:r>
            <a:r>
              <a:rPr lang="en-US" sz="2000" dirty="0"/>
              <a:t>many as 80% of technology projects actually cost more than they return. It is not done intentionally but the costs are always underestimated and the benefits are always </a:t>
            </a:r>
            <a:r>
              <a:rPr lang="en-US" sz="2000" dirty="0" smtClean="0"/>
              <a:t>overestimated.</a:t>
            </a:r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OOPMS Team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1751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50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6200" y="152400"/>
            <a:ext cx="838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Testing – Response Time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  <p:pic>
        <p:nvPicPr>
          <p:cNvPr id="1028" name="Picture 4" descr="C:\Users\DuyNgo\Desktop\screenshot\ScreenHunter_05 Aug. 19 23.37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00" y="1262754"/>
            <a:ext cx="6205537" cy="2376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DuyNgo\Desktop\screenshot\ScreenHunter_04 Aug. 19 23.37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0078" y="1524000"/>
            <a:ext cx="6228244" cy="2020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Users\DuyNgo\Desktop\screenshot\ScreenHunter_07 Aug. 19 23.37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9278" y="1660247"/>
            <a:ext cx="6266091" cy="1884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DuyNgo\Desktop\screenshot\ScreenHunter_06 Aug. 19 23.37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4679" y="1308276"/>
            <a:ext cx="5867400" cy="2304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DuyNgo\Desktop\ScreenHunter_07 Aug. 19 23.5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3890963"/>
            <a:ext cx="1781175" cy="92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 descr="C:\Users\DuyNgo\Desktop\ScreenHunter_08 Aug. 20 00.02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6268" y="3895010"/>
            <a:ext cx="6152116" cy="2962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:\Users\DuyNgo\Desktop\ScreenHunter_07 Aug. 20 00.00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3740149"/>
            <a:ext cx="6248400" cy="447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:\Users\DuyNgo\Desktop\ScreenHunter_07 Aug. 19 23.58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1978" y="4187824"/>
            <a:ext cx="3009900" cy="69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04800" y="5007173"/>
            <a:ext cx="1954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Response time: 2s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1720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51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6200" y="152400"/>
            <a:ext cx="838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Existing Issues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04800" y="1755201"/>
            <a:ext cx="79248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sz="2800" dirty="0" smtClean="0"/>
              <a:t>Customize </a:t>
            </a:r>
            <a:r>
              <a:rPr lang="en-US" sz="2800" dirty="0" err="1" smtClean="0"/>
              <a:t>uPortal</a:t>
            </a:r>
            <a:endParaRPr lang="en-US" sz="2800" dirty="0" smtClean="0"/>
          </a:p>
          <a:p>
            <a:pPr marL="285750" indent="-285750">
              <a:buFont typeface="Wingdings" pitchFamily="2" charset="2"/>
              <a:buChar char="Ø"/>
            </a:pPr>
            <a:r>
              <a:rPr lang="en-US" sz="2800" dirty="0" smtClean="0"/>
              <a:t>Interactive Report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2800" dirty="0" smtClean="0"/>
              <a:t>Remaining Google Defects – Mostly UI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2800" dirty="0" smtClean="0"/>
              <a:t>Date validation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2800" dirty="0" smtClean="0"/>
              <a:t>Data Mining from Timesheet, DMS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2800" dirty="0" smtClean="0"/>
              <a:t>Relationship between Requirements and Products, Deliverables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2800" dirty="0" smtClean="0"/>
              <a:t>Android complete version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554620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457200" y="1371600"/>
            <a:ext cx="7620000" cy="4983325"/>
          </a:xfrm>
        </p:spPr>
        <p:txBody>
          <a:bodyPr/>
          <a:lstStyle/>
          <a:p>
            <a:r>
              <a:rPr lang="en-US" b="1" dirty="0" smtClean="0"/>
              <a:t>Features</a:t>
            </a:r>
            <a:br>
              <a:rPr lang="en-US" b="1" dirty="0" smtClean="0"/>
            </a:br>
            <a:endParaRPr lang="en-US" b="1" dirty="0" smtClean="0"/>
          </a:p>
          <a:p>
            <a:r>
              <a:rPr lang="en-US" b="1" dirty="0" smtClean="0"/>
              <a:t>Compatibility</a:t>
            </a:r>
            <a:br>
              <a:rPr lang="en-US" b="1" dirty="0" smtClean="0"/>
            </a:br>
            <a:endParaRPr lang="en-US" b="1" dirty="0" smtClean="0"/>
          </a:p>
          <a:p>
            <a:r>
              <a:rPr lang="en-US" b="1" dirty="0"/>
              <a:t>Ease of </a:t>
            </a:r>
            <a:r>
              <a:rPr lang="en-US" b="1" dirty="0" smtClean="0"/>
              <a:t>Use</a:t>
            </a:r>
            <a:br>
              <a:rPr lang="en-US" b="1" dirty="0" smtClean="0"/>
            </a:br>
            <a:endParaRPr lang="en-US" b="1" dirty="0"/>
          </a:p>
          <a:p>
            <a:r>
              <a:rPr lang="en-US" b="1" dirty="0"/>
              <a:t>Help &amp; </a:t>
            </a:r>
            <a:r>
              <a:rPr lang="en-US" b="1" dirty="0" smtClean="0"/>
              <a:t>Support</a:t>
            </a:r>
            <a:br>
              <a:rPr lang="en-US" b="1" dirty="0" smtClean="0"/>
            </a:br>
            <a:endParaRPr lang="en-US" b="1" dirty="0"/>
          </a:p>
          <a:p>
            <a:r>
              <a:rPr lang="en-US" b="1" dirty="0"/>
              <a:t>Pricing and Conditions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52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6200" y="152400"/>
            <a:ext cx="838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Summary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082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53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514600" y="3276600"/>
            <a:ext cx="838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DEMO AND QA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083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54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828800" y="3124200"/>
            <a:ext cx="838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Thank You For Listening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728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0" y="0"/>
            <a:ext cx="6934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Problems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14300" y="697000"/>
            <a:ext cx="8813800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REGION </a:t>
            </a:r>
            <a:r>
              <a:rPr lang="en-US" dirty="0" smtClean="0"/>
              <a:t>	GDP </a:t>
            </a:r>
            <a:r>
              <a:rPr lang="en-US" dirty="0"/>
              <a:t>(B USD)                             Cost of IT Failure (B USD}</a:t>
            </a:r>
          </a:p>
          <a:p>
            <a:r>
              <a:rPr lang="en-US" dirty="0"/>
              <a:t>World:               </a:t>
            </a:r>
            <a:r>
              <a:rPr lang="en-US" dirty="0" smtClean="0"/>
              <a:t>	69,800 </a:t>
            </a:r>
            <a:r>
              <a:rPr lang="en-US" dirty="0"/>
              <a:t>                              </a:t>
            </a:r>
            <a:r>
              <a:rPr lang="en-US" dirty="0" smtClean="0"/>
              <a:t>	</a:t>
            </a:r>
            <a:r>
              <a:rPr lang="en-US" dirty="0"/>
              <a:t> </a:t>
            </a:r>
            <a:r>
              <a:rPr lang="en-US" dirty="0" smtClean="0"/>
              <a:t>	6,180</a:t>
            </a:r>
            <a:endParaRPr lang="en-US" dirty="0"/>
          </a:p>
          <a:p>
            <a:r>
              <a:rPr lang="en-US" dirty="0"/>
              <a:t>USA:                   </a:t>
            </a:r>
            <a:r>
              <a:rPr lang="en-US" dirty="0" smtClean="0"/>
              <a:t>	13,840 </a:t>
            </a:r>
            <a:r>
              <a:rPr lang="en-US" dirty="0"/>
              <a:t>                                </a:t>
            </a:r>
            <a:r>
              <a:rPr lang="en-US" dirty="0" smtClean="0"/>
              <a:t>		1,225</a:t>
            </a:r>
            <a:endParaRPr lang="en-US" dirty="0"/>
          </a:p>
          <a:p>
            <a:r>
              <a:rPr lang="en-US" dirty="0"/>
              <a:t>New Zealand:   </a:t>
            </a:r>
            <a:r>
              <a:rPr lang="en-US" dirty="0" smtClean="0"/>
              <a:t>	44 </a:t>
            </a:r>
            <a:r>
              <a:rPr lang="en-US" dirty="0"/>
              <a:t>                                         </a:t>
            </a:r>
            <a:r>
              <a:rPr lang="en-US" dirty="0" smtClean="0"/>
              <a:t>		3.90</a:t>
            </a:r>
            <a:endParaRPr lang="en-US" dirty="0"/>
          </a:p>
          <a:p>
            <a:r>
              <a:rPr lang="en-US" dirty="0"/>
              <a:t>UK:                       </a:t>
            </a:r>
            <a:r>
              <a:rPr lang="en-US" dirty="0" smtClean="0"/>
              <a:t>	2,260 </a:t>
            </a:r>
            <a:r>
              <a:rPr lang="en-US" dirty="0"/>
              <a:t>                                   </a:t>
            </a:r>
            <a:r>
              <a:rPr lang="en-US" dirty="0" smtClean="0"/>
              <a:t>		200</a:t>
            </a:r>
            <a:endParaRPr lang="en-US" dirty="0"/>
          </a:p>
          <a:p>
            <a:r>
              <a:rPr lang="en-US" dirty="0"/>
              <a:t>Texas:                 </a:t>
            </a:r>
            <a:r>
              <a:rPr lang="en-US" dirty="0" smtClean="0"/>
              <a:t>	1,250 </a:t>
            </a:r>
            <a:r>
              <a:rPr lang="en-US" dirty="0"/>
              <a:t>                                    </a:t>
            </a:r>
            <a:r>
              <a:rPr lang="en-US" dirty="0" smtClean="0"/>
              <a:t>		110</a:t>
            </a:r>
            <a:endParaRPr lang="en-US" b="1" dirty="0" smtClean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en-US" sz="2800" b="1" dirty="0" smtClean="0">
                <a:solidFill>
                  <a:schemeClr val="accent6">
                    <a:lumMod val="50000"/>
                  </a:schemeClr>
                </a:solidFill>
              </a:rPr>
              <a:t>Why?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000" dirty="0" smtClean="0"/>
              <a:t>Inability to meet project requirements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000" dirty="0" smtClean="0"/>
              <a:t>Missed deadlines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000" dirty="0"/>
              <a:t>Poor </a:t>
            </a:r>
            <a:r>
              <a:rPr lang="en-US" sz="2000" dirty="0" smtClean="0"/>
              <a:t>planning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000" dirty="0"/>
              <a:t>Content </a:t>
            </a:r>
            <a:r>
              <a:rPr lang="en-US" sz="2000" dirty="0" smtClean="0"/>
              <a:t>Deficiencies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000" dirty="0" smtClean="0"/>
              <a:t>Exceeded budget	</a:t>
            </a:r>
            <a:r>
              <a:rPr lang="en-US" sz="2000" b="1" dirty="0" smtClean="0">
                <a:solidFill>
                  <a:schemeClr val="accent6">
                    <a:lumMod val="50000"/>
                  </a:schemeClr>
                </a:solidFill>
              </a:rPr>
              <a:t>	</a:t>
            </a:r>
          </a:p>
          <a:p>
            <a:r>
              <a:rPr lang="en-US" sz="2000" b="1" dirty="0">
                <a:solidFill>
                  <a:schemeClr val="accent6">
                    <a:lumMod val="50000"/>
                  </a:schemeClr>
                </a:solidFill>
              </a:rPr>
              <a:t>	</a:t>
            </a:r>
            <a:r>
              <a:rPr lang="en-US" sz="2000" b="1" dirty="0" smtClean="0">
                <a:solidFill>
                  <a:schemeClr val="accent6">
                    <a:lumMod val="50000"/>
                  </a:schemeClr>
                </a:solidFill>
              </a:rPr>
              <a:t>		</a:t>
            </a:r>
            <a:r>
              <a:rPr lang="en-US" sz="2800" b="1" dirty="0" smtClean="0">
                <a:solidFill>
                  <a:schemeClr val="accent6">
                    <a:lumMod val="50000"/>
                  </a:schemeClr>
                </a:solidFill>
              </a:rPr>
              <a:t>How should we improve ?</a:t>
            </a:r>
          </a:p>
          <a:p>
            <a:r>
              <a:rPr lang="en-US" sz="2800" b="1" dirty="0">
                <a:solidFill>
                  <a:schemeClr val="accent6">
                    <a:lumMod val="50000"/>
                  </a:schemeClr>
                </a:solidFill>
              </a:rPr>
              <a:t>	</a:t>
            </a:r>
            <a:r>
              <a:rPr lang="en-US" sz="2800" b="1" dirty="0" smtClean="0">
                <a:solidFill>
                  <a:schemeClr val="accent6">
                    <a:lumMod val="50000"/>
                  </a:schemeClr>
                </a:solidFill>
              </a:rPr>
              <a:t>		</a:t>
            </a:r>
            <a:r>
              <a:rPr lang="en-US" sz="2000" dirty="0" smtClean="0"/>
              <a:t>Defining </a:t>
            </a:r>
            <a:r>
              <a:rPr lang="en-US" sz="2000" dirty="0"/>
              <a:t>scope clearly, reduce change </a:t>
            </a:r>
            <a:r>
              <a:rPr lang="en-US" sz="2000" dirty="0" smtClean="0"/>
              <a:t>requests.				Meeting tasks deadline, deliverables by planning. 				Maintaining </a:t>
            </a:r>
            <a:r>
              <a:rPr lang="en-US" sz="2000" dirty="0"/>
              <a:t>the required quality </a:t>
            </a:r>
            <a:r>
              <a:rPr lang="en-US" sz="2000" dirty="0" smtClean="0"/>
              <a:t>levels.					Meeting </a:t>
            </a:r>
            <a:r>
              <a:rPr lang="en-US" sz="2000" dirty="0"/>
              <a:t>the </a:t>
            </a:r>
            <a:r>
              <a:rPr lang="en-US" sz="2000" dirty="0" smtClean="0"/>
              <a:t>budget.</a:t>
            </a:r>
          </a:p>
          <a:p>
            <a:r>
              <a:rPr lang="en-US" sz="2000" dirty="0"/>
              <a:t>	</a:t>
            </a:r>
            <a:r>
              <a:rPr lang="en-US" sz="2000" dirty="0" smtClean="0"/>
              <a:t>		Team Management.</a:t>
            </a:r>
            <a:r>
              <a:rPr lang="en-US" sz="2000" b="1" dirty="0">
                <a:solidFill>
                  <a:schemeClr val="accent6">
                    <a:lumMod val="50000"/>
                  </a:schemeClr>
                </a:solidFill>
              </a:rPr>
              <a:t>	</a:t>
            </a:r>
            <a:endParaRPr lang="en-US" sz="2000" b="1" dirty="0" smtClean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en-US" sz="2000" b="1" dirty="0">
                <a:solidFill>
                  <a:schemeClr val="accent6">
                    <a:lumMod val="50000"/>
                  </a:schemeClr>
                </a:solidFill>
              </a:rPr>
              <a:t>	</a:t>
            </a:r>
            <a:r>
              <a:rPr lang="en-US" sz="2000" b="1" dirty="0" smtClean="0">
                <a:solidFill>
                  <a:schemeClr val="accent6">
                    <a:lumMod val="50000"/>
                  </a:schemeClr>
                </a:solidFill>
              </a:rPr>
              <a:t>		</a:t>
            </a:r>
            <a:r>
              <a:rPr lang="en-US" sz="2000" dirty="0" smtClean="0"/>
              <a:t>Plan </a:t>
            </a:r>
            <a:r>
              <a:rPr lang="en-US" sz="2000" dirty="0"/>
              <a:t>for </a:t>
            </a:r>
            <a:r>
              <a:rPr lang="en-US" sz="2000" dirty="0" smtClean="0"/>
              <a:t>uncertainty, </a:t>
            </a:r>
            <a:r>
              <a:rPr lang="en-US" sz="2000" dirty="0"/>
              <a:t>prepare for the </a:t>
            </a:r>
            <a:r>
              <a:rPr lang="en-US" sz="2000" dirty="0" smtClean="0"/>
              <a:t>unexpected.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OOPMS Team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1471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52400" y="685800"/>
            <a:ext cx="6934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Problems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1661117"/>
            <a:ext cx="4724400" cy="431101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04800" y="1752600"/>
            <a:ext cx="4007764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chemeClr val="accent6">
                    <a:lumMod val="50000"/>
                  </a:schemeClr>
                </a:solidFill>
              </a:rPr>
              <a:t>WHAT </a:t>
            </a:r>
          </a:p>
          <a:p>
            <a:r>
              <a:rPr lang="en-US" sz="6000" b="1" dirty="0">
                <a:solidFill>
                  <a:schemeClr val="accent6">
                    <a:lumMod val="50000"/>
                  </a:schemeClr>
                </a:solidFill>
              </a:rPr>
              <a:t>w</a:t>
            </a:r>
            <a:r>
              <a:rPr lang="en-US" sz="6000" b="1" dirty="0" smtClean="0">
                <a:solidFill>
                  <a:schemeClr val="accent6">
                    <a:lumMod val="50000"/>
                  </a:schemeClr>
                </a:solidFill>
              </a:rPr>
              <a:t>e are </a:t>
            </a:r>
          </a:p>
          <a:p>
            <a:r>
              <a:rPr lang="en-US" sz="6000" b="1" dirty="0">
                <a:solidFill>
                  <a:schemeClr val="accent6">
                    <a:lumMod val="50000"/>
                  </a:schemeClr>
                </a:solidFill>
              </a:rPr>
              <a:t>a</a:t>
            </a:r>
            <a:r>
              <a:rPr lang="en-US" sz="6000" b="1" dirty="0" smtClean="0">
                <a:solidFill>
                  <a:schemeClr val="accent6">
                    <a:lumMod val="50000"/>
                  </a:schemeClr>
                </a:solidFill>
              </a:rPr>
              <a:t>bout to DO</a:t>
            </a:r>
            <a:r>
              <a:rPr lang="en-US" sz="9600" b="1" dirty="0" smtClean="0">
                <a:solidFill>
                  <a:schemeClr val="accent6">
                    <a:lumMod val="50000"/>
                  </a:schemeClr>
                </a:solidFill>
              </a:rPr>
              <a:t>????</a:t>
            </a:r>
            <a:endParaRPr lang="en-US" sz="96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257800" y="2232841"/>
            <a:ext cx="281078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bg2">
                    <a:lumMod val="25000"/>
                  </a:schemeClr>
                </a:solidFill>
              </a:rPr>
              <a:t>Software application</a:t>
            </a:r>
          </a:p>
          <a:p>
            <a:pPr marL="285750" indent="-285750">
              <a:buFontTx/>
              <a:buChar char="-"/>
            </a:pPr>
            <a:r>
              <a:rPr lang="en-US" sz="1600" b="1" dirty="0" smtClean="0">
                <a:solidFill>
                  <a:schemeClr val="bg2">
                    <a:lumMod val="25000"/>
                  </a:schemeClr>
                </a:solidFill>
              </a:rPr>
              <a:t>Help software team</a:t>
            </a:r>
          </a:p>
          <a:p>
            <a:pPr marL="285750" indent="-285750">
              <a:buFontTx/>
              <a:buChar char="-"/>
            </a:pPr>
            <a:r>
              <a:rPr lang="en-US" sz="1600" b="1" dirty="0" smtClean="0">
                <a:solidFill>
                  <a:schemeClr val="bg2">
                    <a:lumMod val="25000"/>
                  </a:schemeClr>
                </a:solidFill>
              </a:rPr>
              <a:t>Assist PM</a:t>
            </a:r>
          </a:p>
          <a:p>
            <a:pPr marL="285750" indent="-285750">
              <a:buFontTx/>
              <a:buChar char="-"/>
            </a:pPr>
            <a:r>
              <a:rPr lang="en-US" sz="1600" b="1" dirty="0" smtClean="0">
                <a:solidFill>
                  <a:schemeClr val="bg2">
                    <a:lumMod val="25000"/>
                  </a:schemeClr>
                </a:solidFill>
              </a:rPr>
              <a:t>Help </a:t>
            </a:r>
            <a:r>
              <a:rPr lang="en-US" sz="1600" b="1" dirty="0" err="1" smtClean="0">
                <a:solidFill>
                  <a:schemeClr val="bg2">
                    <a:lumMod val="25000"/>
                  </a:schemeClr>
                </a:solidFill>
              </a:rPr>
              <a:t>Dev</a:t>
            </a:r>
            <a:r>
              <a:rPr lang="en-US" sz="1600" b="1" dirty="0" smtClean="0">
                <a:solidFill>
                  <a:schemeClr val="bg2">
                    <a:lumMod val="25000"/>
                  </a:schemeClr>
                </a:solidFill>
              </a:rPr>
              <a:t>, QA, Tester</a:t>
            </a:r>
          </a:p>
          <a:p>
            <a:pPr marL="285750" indent="-285750">
              <a:buFontTx/>
              <a:buChar char="-"/>
            </a:pPr>
            <a:r>
              <a:rPr lang="en-US" sz="1600" b="1" dirty="0" smtClean="0">
                <a:solidFill>
                  <a:schemeClr val="bg2">
                    <a:lumMod val="25000"/>
                  </a:schemeClr>
                </a:solidFill>
              </a:rPr>
              <a:t>Increate performance</a:t>
            </a:r>
          </a:p>
          <a:p>
            <a:pPr marL="285750" indent="-285750">
              <a:buFontTx/>
              <a:buChar char="-"/>
            </a:pPr>
            <a:r>
              <a:rPr lang="en-US" sz="1600" b="1" dirty="0" smtClean="0">
                <a:solidFill>
                  <a:schemeClr val="bg2">
                    <a:lumMod val="25000"/>
                  </a:schemeClr>
                </a:solidFill>
              </a:rPr>
              <a:t>Simplify the job</a:t>
            </a:r>
          </a:p>
          <a:p>
            <a:pPr marL="285750" indent="-285750">
              <a:buFontTx/>
              <a:buChar char="-"/>
            </a:pPr>
            <a:r>
              <a:rPr lang="en-US" b="1" dirty="0" smtClean="0">
                <a:solidFill>
                  <a:schemeClr val="bg2">
                    <a:lumMod val="25000"/>
                  </a:schemeClr>
                </a:solidFill>
              </a:rPr>
              <a:t>….</a:t>
            </a:r>
          </a:p>
          <a:p>
            <a:pPr marL="285750" indent="-285750">
              <a:buFontTx/>
              <a:buChar char="-"/>
            </a:pP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707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6200" y="685800"/>
            <a:ext cx="6934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Problems</a:t>
            </a:r>
          </a:p>
        </p:txBody>
      </p:sp>
      <p:pic>
        <p:nvPicPr>
          <p:cNvPr id="2" name="Picture 1">
            <a:hlinkClick r:id="rId2" action="ppaction://hlinkfile"/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67" b="16667"/>
          <a:stretch/>
        </p:blipFill>
        <p:spPr>
          <a:xfrm>
            <a:off x="2225041" y="1393686"/>
            <a:ext cx="6858000" cy="4572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6200" y="2133600"/>
            <a:ext cx="197765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chemeClr val="accent2">
                    <a:lumMod val="50000"/>
                  </a:schemeClr>
                </a:solidFill>
              </a:rPr>
              <a:t>Legacy </a:t>
            </a:r>
          </a:p>
          <a:p>
            <a:r>
              <a:rPr lang="en-US" sz="3600" b="1" dirty="0" smtClean="0">
                <a:solidFill>
                  <a:schemeClr val="accent2">
                    <a:lumMod val="50000"/>
                  </a:schemeClr>
                </a:solidFill>
              </a:rPr>
              <a:t>System..</a:t>
            </a:r>
            <a:endParaRPr lang="en-US" sz="36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886200" y="2309336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048000" y="1962231"/>
            <a:ext cx="62484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Segoe Script" pitchFamily="34" charset="0"/>
              </a:rPr>
              <a:t>Legacy system: ….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 smtClean="0"/>
              <a:t>Complicated Process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 smtClean="0"/>
              <a:t>Large cost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 smtClean="0"/>
              <a:t>Not open source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 smtClean="0"/>
              <a:t>Not </a:t>
            </a:r>
            <a:r>
              <a:rPr lang="en-US" dirty="0" err="1" smtClean="0"/>
              <a:t>modulization</a:t>
            </a:r>
            <a:endParaRPr lang="en-US" dirty="0" smtClean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OOPMS Team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898209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6200" y="152400"/>
            <a:ext cx="6934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Our Proposal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24200"/>
            <a:ext cx="2438400" cy="2438400"/>
          </a:xfrm>
          <a:prstGeom prst="rect">
            <a:avLst/>
          </a:prstGeom>
        </p:spPr>
      </p:pic>
      <p:sp>
        <p:nvSpPr>
          <p:cNvPr id="9" name="AutoShape 4"/>
          <p:cNvSpPr>
            <a:spLocks noChangeArrowheads="1"/>
          </p:cNvSpPr>
          <p:nvPr/>
        </p:nvSpPr>
        <p:spPr bwMode="gray">
          <a:xfrm>
            <a:off x="515202" y="878220"/>
            <a:ext cx="5181600" cy="2097088"/>
          </a:xfrm>
          <a:prstGeom prst="roundRect">
            <a:avLst>
              <a:gd name="adj" fmla="val 9616"/>
            </a:avLst>
          </a:prstGeom>
          <a:gradFill rotWithShape="1">
            <a:gsLst>
              <a:gs pos="0">
                <a:srgbClr val="DDDDDD">
                  <a:gamma/>
                  <a:tint val="28627"/>
                  <a:invGamma/>
                </a:srgbClr>
              </a:gs>
              <a:gs pos="100000">
                <a:srgbClr val="DDDDDD"/>
              </a:gs>
            </a:gsLst>
            <a:lin ang="5400000" scaled="1"/>
          </a:gradFill>
          <a:ln w="28575">
            <a:solidFill>
              <a:schemeClr val="tx1"/>
            </a:solidFill>
            <a:round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none" anchor="t" anchorCtr="0"/>
          <a:lstStyle/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Easier to control: Schedule, Cost, Quality.</a:t>
            </a:r>
          </a:p>
          <a:p>
            <a:r>
              <a:rPr lang="en-US" dirty="0" smtClean="0"/>
              <a:t>By keep tracking: requirement,</a:t>
            </a:r>
            <a:r>
              <a:rPr lang="en-US" dirty="0"/>
              <a:t> </a:t>
            </a:r>
            <a:r>
              <a:rPr lang="en-US" dirty="0" smtClean="0"/>
              <a:t>planner,</a:t>
            </a:r>
          </a:p>
          <a:p>
            <a:r>
              <a:rPr lang="en-US" dirty="0" smtClean="0"/>
              <a:t>Project status, timesheet, Defects…</a:t>
            </a:r>
          </a:p>
        </p:txBody>
      </p:sp>
      <p:sp>
        <p:nvSpPr>
          <p:cNvPr id="11" name="AutoShape 4"/>
          <p:cNvSpPr>
            <a:spLocks noChangeArrowheads="1"/>
          </p:cNvSpPr>
          <p:nvPr/>
        </p:nvSpPr>
        <p:spPr bwMode="gray">
          <a:xfrm>
            <a:off x="2286000" y="3062880"/>
            <a:ext cx="5181600" cy="1825388"/>
          </a:xfrm>
          <a:prstGeom prst="roundRect">
            <a:avLst>
              <a:gd name="adj" fmla="val 9616"/>
            </a:avLst>
          </a:prstGeom>
          <a:gradFill rotWithShape="1">
            <a:gsLst>
              <a:gs pos="0">
                <a:srgbClr val="DDDDDD">
                  <a:gamma/>
                  <a:tint val="28627"/>
                  <a:invGamma/>
                </a:srgbClr>
              </a:gs>
              <a:gs pos="100000">
                <a:srgbClr val="DDDDDD"/>
              </a:gs>
            </a:gsLst>
            <a:lin ang="5400000" scaled="1"/>
          </a:gradFill>
          <a:ln w="28575">
            <a:solidFill>
              <a:schemeClr val="tx1"/>
            </a:solidFill>
            <a:round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none" anchor="ctr"/>
          <a:lstStyle/>
          <a:p>
            <a:r>
              <a:rPr lang="en-US" dirty="0" smtClean="0"/>
              <a:t>More efficient way to keep updated </a:t>
            </a:r>
          </a:p>
          <a:p>
            <a:r>
              <a:rPr lang="en-US" dirty="0" smtClean="0"/>
              <a:t>project’s information and status.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92623" y="988368"/>
            <a:ext cx="24133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Project Manager</a:t>
            </a:r>
            <a:endParaRPr lang="en-US" sz="2000" b="1" dirty="0">
              <a:solidFill>
                <a:schemeClr val="accent5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375906" y="3124200"/>
            <a:ext cx="21517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Team Member</a:t>
            </a:r>
            <a:endParaRPr lang="en-US" sz="2000" b="1" dirty="0">
              <a:solidFill>
                <a:schemeClr val="accent5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026" name="Picture 2" descr="C:\Users\DuyNgo\Desktop\1408846278_mini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2103" y="110365"/>
            <a:ext cx="2672758" cy="2672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DuyNgo\Desktop\geek-icon.gi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4362" y="2969336"/>
            <a:ext cx="2012476" cy="2012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515202" y="5257800"/>
            <a:ext cx="911956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ym typeface="Wingdings" pitchFamily="2" charset="2"/>
              </a:rPr>
              <a:t></a:t>
            </a:r>
            <a:r>
              <a:rPr lang="en-US" sz="2000" dirty="0" smtClean="0"/>
              <a:t>Plan-Do-Check-Act </a:t>
            </a:r>
            <a:r>
              <a:rPr lang="en-US" sz="2000" dirty="0"/>
              <a:t>(PDCA) cycle. You have your plans and contingencies, </a:t>
            </a:r>
            <a:endParaRPr lang="en-US" sz="2000" dirty="0" smtClean="0"/>
          </a:p>
          <a:p>
            <a:r>
              <a:rPr lang="en-US" sz="2000" dirty="0" smtClean="0"/>
              <a:t>you </a:t>
            </a:r>
            <a:r>
              <a:rPr lang="en-US" sz="2000" dirty="0"/>
              <a:t>execute plans, check on their efficiency, take appropriate action, </a:t>
            </a:r>
            <a:endParaRPr lang="en-US" sz="2000" dirty="0" smtClean="0"/>
          </a:p>
          <a:p>
            <a:r>
              <a:rPr lang="en-US" sz="2000" dirty="0" smtClean="0"/>
              <a:t>either </a:t>
            </a:r>
            <a:r>
              <a:rPr lang="en-US" sz="2000" dirty="0"/>
              <a:t>proactively or reactively, and repeat the cycle throughout the project. </a:t>
            </a:r>
          </a:p>
        </p:txBody>
      </p:sp>
    </p:spTree>
    <p:extLst>
      <p:ext uri="{BB962C8B-B14F-4D97-AF65-F5344CB8AC3E}">
        <p14:creationId xmlns:p14="http://schemas.microsoft.com/office/powerpoint/2010/main" val="914722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4" grpId="0"/>
      <p:bldP spid="19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low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  <a:scene3d>
            <a:camera prst="orthographicFront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690</TotalTime>
  <Words>1453</Words>
  <Application>Microsoft Office PowerPoint</Application>
  <PresentationFormat>On-screen Show (4:3)</PresentationFormat>
  <Paragraphs>461</Paragraphs>
  <Slides>54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55" baseType="lpstr">
      <vt:lpstr>Flow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Process Model </vt:lpstr>
      <vt:lpstr>PowerPoint Presentation</vt:lpstr>
      <vt:lpstr>PowerPoint Presentation</vt:lpstr>
      <vt:lpstr>PowerPoint Presentation</vt:lpstr>
      <vt:lpstr>PowerPoint Presentation</vt:lpstr>
      <vt:lpstr>Portal - Portlets</vt:lpstr>
      <vt:lpstr>Portal - Portlets</vt:lpstr>
      <vt:lpstr>PowerPoint Presentation</vt:lpstr>
      <vt:lpstr>Portal - Portlets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Brief Description of Planner </vt:lpstr>
      <vt:lpstr>Salient features </vt:lpstr>
      <vt:lpstr>Report Charts</vt:lpstr>
      <vt:lpstr>Brief Description of Dashboard</vt:lpstr>
      <vt:lpstr>Salient features </vt:lpstr>
      <vt:lpstr>Salient features </vt:lpstr>
      <vt:lpstr>Dashboard Screen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DuyNgo</dc:creator>
  <cp:lastModifiedBy>DuyNgo</cp:lastModifiedBy>
  <cp:revision>93</cp:revision>
  <dcterms:created xsi:type="dcterms:W3CDTF">2006-08-16T00:00:00Z</dcterms:created>
  <dcterms:modified xsi:type="dcterms:W3CDTF">2012-08-23T23:41:03Z</dcterms:modified>
</cp:coreProperties>
</file>